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0" r:id="rId2"/>
    <p:sldId id="257" r:id="rId3"/>
    <p:sldId id="258" r:id="rId4"/>
    <p:sldId id="267" r:id="rId5"/>
    <p:sldId id="268" r:id="rId6"/>
    <p:sldId id="261" r:id="rId7"/>
    <p:sldId id="264" r:id="rId8"/>
    <p:sldId id="265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161"/>
    <a:srgbClr val="EEE7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6"/>
    <p:restoredTop sz="94639"/>
  </p:normalViewPr>
  <p:slideViewPr>
    <p:cSldViewPr snapToGrid="0" snapToObjects="1">
      <p:cViewPr>
        <p:scale>
          <a:sx n="107" d="100"/>
          <a:sy n="107" d="100"/>
        </p:scale>
        <p:origin x="608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0FA75-4E9E-6F49-8D39-410FCAD712ED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11C90-0133-9845-AFD4-A270AEC2A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676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5930-CDFE-534E-8CA1-EAE846BADE9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8022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4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5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666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589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316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04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83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96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54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800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684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228D2-3CBD-D64B-B1DF-7EF2FBFA7B9A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5F22C-01A2-544D-B139-D0FB525A12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084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22.tiff"/><Relationship Id="rId5" Type="http://schemas.openxmlformats.org/officeDocument/2006/relationships/image" Target="../media/image50.png"/><Relationship Id="rId6" Type="http://schemas.openxmlformats.org/officeDocument/2006/relationships/image" Target="../media/image51.tiff"/><Relationship Id="rId7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53.png"/><Relationship Id="rId6" Type="http://schemas.openxmlformats.org/officeDocument/2006/relationships/image" Target="../media/image1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tiff"/><Relationship Id="rId7" Type="http://schemas.openxmlformats.org/officeDocument/2006/relationships/image" Target="../media/image37.tiff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6" Type="http://schemas.openxmlformats.org/officeDocument/2006/relationships/image" Target="../media/image18.png"/><Relationship Id="rId7" Type="http://schemas.openxmlformats.org/officeDocument/2006/relationships/image" Target="../media/image19.tiff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jpeg"/><Relationship Id="rId5" Type="http://schemas.openxmlformats.org/officeDocument/2006/relationships/image" Target="../media/image34.png"/><Relationship Id="rId6" Type="http://schemas.openxmlformats.org/officeDocument/2006/relationships/image" Target="../media/image35.tiff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6" Type="http://schemas.openxmlformats.org/officeDocument/2006/relationships/image" Target="../media/image40.png"/><Relationship Id="rId7" Type="http://schemas.openxmlformats.org/officeDocument/2006/relationships/image" Target="../media/image41.tiff"/><Relationship Id="rId8" Type="http://schemas.openxmlformats.org/officeDocument/2006/relationships/image" Target="../media/image42.tiff"/><Relationship Id="rId9" Type="http://schemas.openxmlformats.org/officeDocument/2006/relationships/image" Target="../media/image43.tiff"/><Relationship Id="rId10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41029"/>
          </a:xfrm>
          <a:prstGeom prst="rect">
            <a:avLst/>
          </a:prstGeom>
        </p:spPr>
      </p:pic>
      <p:sp>
        <p:nvSpPr>
          <p:cNvPr id="2" name="텍스트상자 1">
            <a:extLst>
              <a:ext uri="{FF2B5EF4-FFF2-40B4-BE49-F238E27FC236}">
                <a16:creationId xmlns:a16="http://schemas.microsoft.com/office/drawing/2014/main" xmlns="" id="{A1FA6002-39D9-9342-8633-11B5083E38BC}"/>
              </a:ext>
            </a:extLst>
          </p:cNvPr>
          <p:cNvSpPr txBox="1"/>
          <p:nvPr/>
        </p:nvSpPr>
        <p:spPr>
          <a:xfrm>
            <a:off x="126121" y="231227"/>
            <a:ext cx="60749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Capstone Design 1</a:t>
            </a:r>
            <a:r>
              <a:rPr kumimoji="1"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</a:t>
            </a:r>
            <a:endParaRPr kumimoji="1"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kumimoji="1" lang="ko-KR" altLang="en-US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엄형근</a:t>
            </a:r>
            <a:r>
              <a:rPr kumimoji="1"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팀장</a:t>
            </a:r>
            <a:r>
              <a:rPr kumimoji="1"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),</a:t>
            </a:r>
            <a:r>
              <a:rPr kumimoji="1"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변구훈</a:t>
            </a:r>
            <a:r>
              <a:rPr kumimoji="1"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차민준</a:t>
            </a:r>
            <a:r>
              <a:rPr kumimoji="1"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구민준</a:t>
            </a:r>
            <a:endParaRPr kumimoji="1"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6465D48-B7E8-B34D-86F5-A0CEEF9790B5}"/>
              </a:ext>
            </a:extLst>
          </p:cNvPr>
          <p:cNvSpPr/>
          <p:nvPr/>
        </p:nvSpPr>
        <p:spPr>
          <a:xfrm>
            <a:off x="2695704" y="4449293"/>
            <a:ext cx="7305085" cy="217222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9600" dirty="0" smtClean="0">
                <a:ln w="0"/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캡톤</a:t>
            </a:r>
            <a:r>
              <a:rPr lang="ko-KR" altLang="en-US" sz="9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ko-KR" altLang="en-US" sz="9600" dirty="0" smtClean="0">
                <a:ln w="0"/>
                <a:solidFill>
                  <a:schemeClr val="bg1"/>
                </a:solidFill>
                <a:effectLst>
                  <a:glow rad="228600">
                    <a:srgbClr val="BC323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아메리카</a:t>
            </a:r>
            <a:endParaRPr lang="en-US" altLang="ko-KR" sz="9600" dirty="0" smtClean="0">
              <a:ln w="0"/>
              <a:solidFill>
                <a:schemeClr val="bg1"/>
              </a:solidFill>
              <a:effectLst>
                <a:glow rad="228600">
                  <a:srgbClr val="BC323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  <a:p>
            <a:pPr algn="ctr"/>
            <a:r>
              <a:rPr lang="en-US" altLang="ko-KR" sz="3600" dirty="0" smtClean="0">
                <a:ln w="0"/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With </a:t>
            </a:r>
            <a:r>
              <a:rPr lang="ko-KR" altLang="en-US" sz="3600" dirty="0" smtClean="0">
                <a:ln w="0"/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임성수교수님</a:t>
            </a:r>
            <a:endParaRPr lang="en-US" altLang="ko-KR" sz="3600" dirty="0" smtClean="0">
              <a:ln w="0"/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  <a:p>
            <a:pPr algn="ctr"/>
            <a:r>
              <a:rPr lang="en-US" altLang="ko-KR" sz="6600" dirty="0" smtClean="0">
                <a:ln w="0"/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Open Journal</a:t>
            </a:r>
            <a:endParaRPr lang="en-US" altLang="ko-KR" sz="6600" dirty="0">
              <a:ln w="0"/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07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3">
            <a:extLst>
              <a:ext uri="{FF2B5EF4-FFF2-40B4-BE49-F238E27FC236}">
                <a16:creationId xmlns:a16="http://schemas.microsoft.com/office/drawing/2014/main" xmlns="" id="{57F57825-C895-2F4A-93F2-EC15E9A0834D}"/>
              </a:ext>
            </a:extLst>
          </p:cNvPr>
          <p:cNvSpPr txBox="1"/>
          <p:nvPr/>
        </p:nvSpPr>
        <p:spPr>
          <a:xfrm>
            <a:off x="357505" y="254322"/>
            <a:ext cx="3991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Block Chain</a:t>
            </a:r>
            <a:endParaRPr kumimoji="1" lang="ko-KR" altLang="en-US" sz="28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26039" y="1280114"/>
            <a:ext cx="10264044" cy="1403782"/>
            <a:chOff x="1026039" y="1280114"/>
            <a:chExt cx="10264044" cy="1403782"/>
          </a:xfrm>
        </p:grpSpPr>
        <p:grpSp>
          <p:nvGrpSpPr>
            <p:cNvPr id="6" name="그룹 5"/>
            <p:cNvGrpSpPr/>
            <p:nvPr/>
          </p:nvGrpSpPr>
          <p:grpSpPr>
            <a:xfrm>
              <a:off x="1026039" y="1280114"/>
              <a:ext cx="4513582" cy="1403782"/>
              <a:chOff x="1892938" y="1505745"/>
              <a:chExt cx="4513582" cy="1403782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2938" y="1505745"/>
                <a:ext cx="1403782" cy="1403782"/>
              </a:xfrm>
              <a:prstGeom prst="rect">
                <a:avLst/>
              </a:prstGeom>
            </p:spPr>
          </p:pic>
          <p:grpSp>
            <p:nvGrpSpPr>
              <p:cNvPr id="4" name="그룹 3"/>
              <p:cNvGrpSpPr/>
              <p:nvPr/>
            </p:nvGrpSpPr>
            <p:grpSpPr>
              <a:xfrm>
                <a:off x="3305842" y="1596475"/>
                <a:ext cx="2086181" cy="697547"/>
                <a:chOff x="3412094" y="1493797"/>
                <a:chExt cx="2086181" cy="697547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12094" y="1493797"/>
                  <a:ext cx="2086181" cy="697547"/>
                </a:xfrm>
                <a:prstGeom prst="rect">
                  <a:avLst/>
                </a:prstGeom>
              </p:spPr>
            </p:pic>
            <p:sp>
              <p:nvSpPr>
                <p:cNvPr id="3" name="직사각형 2"/>
                <p:cNvSpPr/>
                <p:nvPr/>
              </p:nvSpPr>
              <p:spPr>
                <a:xfrm>
                  <a:off x="4797631" y="1710047"/>
                  <a:ext cx="522514" cy="2612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cxnSp>
            <p:nvCxnSpPr>
              <p:cNvPr id="16" name="직선 화살표 연결선 15"/>
              <p:cNvCxnSpPr/>
              <p:nvPr/>
            </p:nvCxnSpPr>
            <p:spPr>
              <a:xfrm>
                <a:off x="3503390" y="2207636"/>
                <a:ext cx="1301800" cy="0"/>
              </a:xfrm>
              <a:prstGeom prst="straightConnector1">
                <a:avLst/>
              </a:prstGeom>
              <a:ln w="31750">
                <a:solidFill>
                  <a:srgbClr val="EE71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/>
              <p:nvPr/>
            </p:nvCxnSpPr>
            <p:spPr>
              <a:xfrm flipH="1">
                <a:off x="3495594" y="2352253"/>
                <a:ext cx="1309596" cy="0"/>
              </a:xfrm>
              <a:prstGeom prst="straightConnector1">
                <a:avLst/>
              </a:prstGeom>
              <a:ln w="31750">
                <a:solidFill>
                  <a:srgbClr val="EE71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738" y="1505745"/>
                <a:ext cx="1403782" cy="1403782"/>
              </a:xfrm>
              <a:prstGeom prst="rect">
                <a:avLst/>
              </a:prstGeom>
            </p:spPr>
          </p:pic>
        </p:grpSp>
        <p:sp>
          <p:nvSpPr>
            <p:cNvPr id="20" name="텍스트상자 7">
              <a:extLst>
                <a:ext uri="{FF2B5EF4-FFF2-40B4-BE49-F238E27FC236}">
                  <a16:creationId xmlns:a16="http://schemas.microsoft.com/office/drawing/2014/main" xmlns="" id="{A9C8F41F-C2C8-3949-B78A-323F5CC934A6}"/>
                </a:ext>
              </a:extLst>
            </p:cNvPr>
            <p:cNvSpPr txBox="1"/>
            <p:nvPr/>
          </p:nvSpPr>
          <p:spPr>
            <a:xfrm>
              <a:off x="5850980" y="1628062"/>
              <a:ext cx="54391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Genesis </a:t>
              </a:r>
              <a:r>
                <a:rPr kumimoji="1" lang="ko-KR" altLang="en-US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파일을 생성하여 로컬 네트워크 상에서 </a:t>
              </a:r>
              <a:r>
                <a:rPr kumimoji="1" lang="en-US" altLang="ko-KR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Ether</a:t>
              </a:r>
              <a:r>
                <a:rPr kumimoji="1" lang="ko-KR" altLang="en-US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송금 실습</a:t>
              </a:r>
              <a:endParaRPr kumimoji="1" lang="ko-KR" altLang="en-US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627442" y="2760585"/>
            <a:ext cx="8526142" cy="1762136"/>
            <a:chOff x="1627442" y="2760585"/>
            <a:chExt cx="8526142" cy="176213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2077" y="2760585"/>
              <a:ext cx="2731507" cy="1762136"/>
            </a:xfrm>
            <a:prstGeom prst="rect">
              <a:avLst/>
            </a:prstGeom>
          </p:spPr>
        </p:pic>
        <p:sp>
          <p:nvSpPr>
            <p:cNvPr id="21" name="텍스트상자 7">
              <a:extLst>
                <a:ext uri="{FF2B5EF4-FFF2-40B4-BE49-F238E27FC236}">
                  <a16:creationId xmlns:a16="http://schemas.microsoft.com/office/drawing/2014/main" xmlns="" id="{A9C8F41F-C2C8-3949-B78A-323F5CC934A6}"/>
                </a:ext>
              </a:extLst>
            </p:cNvPr>
            <p:cNvSpPr txBox="1"/>
            <p:nvPr/>
          </p:nvSpPr>
          <p:spPr>
            <a:xfrm>
              <a:off x="1627442" y="3441598"/>
              <a:ext cx="5439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Smart Contract</a:t>
              </a:r>
              <a:r>
                <a:rPr kumimoji="1" lang="ko-KR" altLang="en-US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 구현하여 네트워크 상에 배포</a:t>
              </a:r>
              <a:endParaRPr kumimoji="1" lang="ko-KR" altLang="en-US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136844" y="4570064"/>
            <a:ext cx="8954709" cy="1801448"/>
            <a:chOff x="2136844" y="4570064"/>
            <a:chExt cx="8954709" cy="1801448"/>
          </a:xfrm>
        </p:grpSpPr>
        <p:grpSp>
          <p:nvGrpSpPr>
            <p:cNvPr id="24" name="그룹 23"/>
            <p:cNvGrpSpPr/>
            <p:nvPr/>
          </p:nvGrpSpPr>
          <p:grpSpPr>
            <a:xfrm>
              <a:off x="2136844" y="4570064"/>
              <a:ext cx="1801448" cy="1801448"/>
              <a:chOff x="2136844" y="4570064"/>
              <a:chExt cx="1801448" cy="1801448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6844" y="4570064"/>
                <a:ext cx="1801448" cy="1801448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6443" y="5050489"/>
                <a:ext cx="1117533" cy="826374"/>
              </a:xfrm>
              <a:prstGeom prst="rect">
                <a:avLst/>
              </a:prstGeom>
            </p:spPr>
          </p:pic>
        </p:grpSp>
        <p:sp>
          <p:nvSpPr>
            <p:cNvPr id="25" name="텍스트상자 7">
              <a:extLst>
                <a:ext uri="{FF2B5EF4-FFF2-40B4-BE49-F238E27FC236}">
                  <a16:creationId xmlns:a16="http://schemas.microsoft.com/office/drawing/2014/main" xmlns="" id="{A9C8F41F-C2C8-3949-B78A-323F5CC934A6}"/>
                </a:ext>
              </a:extLst>
            </p:cNvPr>
            <p:cNvSpPr txBox="1"/>
            <p:nvPr/>
          </p:nvSpPr>
          <p:spPr>
            <a:xfrm>
              <a:off x="4620400" y="5116845"/>
              <a:ext cx="6471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web3.js</a:t>
              </a:r>
              <a:r>
                <a:rPr kumimoji="1" lang="ko-KR" altLang="en-US" sz="2000" i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ko-KR" altLang="en-US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라이브러리를 이용하여 다수의 노드와 통신하는 실습 및 온라인 지갑 생성 실습</a:t>
              </a:r>
              <a:endParaRPr kumimoji="1" lang="ko-KR" altLang="en-US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4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상자 1">
            <a:extLst>
              <a:ext uri="{FF2B5EF4-FFF2-40B4-BE49-F238E27FC236}">
                <a16:creationId xmlns:a16="http://schemas.microsoft.com/office/drawing/2014/main" xmlns="" id="{43B35F70-B5F8-A041-A546-0983CFB4DE6C}"/>
              </a:ext>
            </a:extLst>
          </p:cNvPr>
          <p:cNvSpPr txBox="1"/>
          <p:nvPr/>
        </p:nvSpPr>
        <p:spPr>
          <a:xfrm>
            <a:off x="236483" y="188072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 Journal </a:t>
            </a:r>
            <a:r>
              <a:rPr kumimoji="1"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수정사항 </a:t>
            </a:r>
            <a:r>
              <a:rPr kumimoji="1"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Transaction</a:t>
            </a:r>
            <a:endParaRPr kumimoji="1" lang="ko-KR" altLang="en-US" sz="28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1FFB5048-8C83-1749-9D29-9DD4AE02307F}"/>
              </a:ext>
            </a:extLst>
          </p:cNvPr>
          <p:cNvCxnSpPr/>
          <p:nvPr/>
        </p:nvCxnSpPr>
        <p:spPr>
          <a:xfrm>
            <a:off x="5324910" y="895958"/>
            <a:ext cx="0" cy="579913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상자 4">
            <a:extLst>
              <a:ext uri="{FF2B5EF4-FFF2-40B4-BE49-F238E27FC236}">
                <a16:creationId xmlns:a16="http://schemas.microsoft.com/office/drawing/2014/main" xmlns="" id="{D116DD9F-65E6-9B4E-8DA6-3A7960D00CB3}"/>
              </a:ext>
            </a:extLst>
          </p:cNvPr>
          <p:cNvSpPr txBox="1"/>
          <p:nvPr/>
        </p:nvSpPr>
        <p:spPr>
          <a:xfrm>
            <a:off x="1581064" y="6277232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u="sng" dirty="0"/>
              <a:t>변경 </a:t>
            </a:r>
            <a:r>
              <a:rPr kumimoji="1" lang="ko-KR" altLang="en-US" b="1" u="sng" dirty="0">
                <a:solidFill>
                  <a:srgbClr val="FF0000"/>
                </a:solidFill>
              </a:rPr>
              <a:t>전</a:t>
            </a:r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xmlns="" id="{68B02602-B87A-0247-9B28-8723232BB871}"/>
              </a:ext>
            </a:extLst>
          </p:cNvPr>
          <p:cNvSpPr txBox="1"/>
          <p:nvPr/>
        </p:nvSpPr>
        <p:spPr>
          <a:xfrm>
            <a:off x="8147222" y="6277232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u="sng" dirty="0"/>
              <a:t>변경 </a:t>
            </a:r>
            <a:r>
              <a:rPr kumimoji="1" lang="ko-KR" altLang="en-US" b="1" u="sng" dirty="0">
                <a:solidFill>
                  <a:srgbClr val="00B0F0"/>
                </a:solidFill>
              </a:rPr>
              <a:t>후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B79C0131-5F84-1943-AFDF-77E3BCF64483}"/>
              </a:ext>
            </a:extLst>
          </p:cNvPr>
          <p:cNvGrpSpPr/>
          <p:nvPr/>
        </p:nvGrpSpPr>
        <p:grpSpPr>
          <a:xfrm>
            <a:off x="1185221" y="1200662"/>
            <a:ext cx="2866767" cy="4522572"/>
            <a:chOff x="1185221" y="1200662"/>
            <a:chExt cx="2866767" cy="452257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2BBE10B4-2FB1-4E40-AC70-7F121D7851BE}"/>
                </a:ext>
              </a:extLst>
            </p:cNvPr>
            <p:cNvGrpSpPr/>
            <p:nvPr/>
          </p:nvGrpSpPr>
          <p:grpSpPr>
            <a:xfrm>
              <a:off x="1185221" y="1200662"/>
              <a:ext cx="2866767" cy="4522572"/>
              <a:chOff x="1705659" y="1325309"/>
              <a:chExt cx="2866767" cy="4522572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xmlns="" id="{5BE5D288-32AD-124A-8C08-F64B38B74A14}"/>
                  </a:ext>
                </a:extLst>
              </p:cNvPr>
              <p:cNvSpPr/>
              <p:nvPr/>
            </p:nvSpPr>
            <p:spPr>
              <a:xfrm>
                <a:off x="1705659" y="1325309"/>
                <a:ext cx="2866767" cy="4522572"/>
              </a:xfrm>
              <a:prstGeom prst="roundRect">
                <a:avLst/>
              </a:prstGeom>
              <a:solidFill>
                <a:srgbClr val="68B5A2"/>
              </a:solidFill>
              <a:ln>
                <a:solidFill>
                  <a:srgbClr val="68B5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xmlns="" id="{412BEA94-09AC-6945-8FB4-6DAC38B0CEBA}"/>
                  </a:ext>
                </a:extLst>
              </p:cNvPr>
              <p:cNvSpPr/>
              <p:nvPr/>
            </p:nvSpPr>
            <p:spPr>
              <a:xfrm>
                <a:off x="1952368" y="4930346"/>
                <a:ext cx="2421924" cy="70433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chemeClr val="tx1"/>
                    </a:solidFill>
                  </a:rPr>
                  <a:t>저자 이름</a:t>
                </a:r>
                <a:r>
                  <a:rPr kumimoji="1" lang="en-US" altLang="ko-KR" dirty="0">
                    <a:solidFill>
                      <a:schemeClr val="tx1"/>
                    </a:solidFill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</a:rPr>
                  <a:t> 논문 이름</a:t>
                </a:r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xmlns="" id="{58D7826D-2671-134B-B192-71D5D5071297}"/>
                  </a:ext>
                </a:extLst>
              </p:cNvPr>
              <p:cNvSpPr/>
              <p:nvPr/>
            </p:nvSpPr>
            <p:spPr>
              <a:xfrm>
                <a:off x="1952368" y="4023600"/>
                <a:ext cx="2421924" cy="70433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chemeClr val="tx1"/>
                    </a:solidFill>
                  </a:rPr>
                  <a:t>논문의 카테고리</a:t>
                </a:r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xmlns="" id="{C7049CE1-78E4-9D42-8AEA-2FCEF2D44D28}"/>
                  </a:ext>
                </a:extLst>
              </p:cNvPr>
              <p:cNvSpPr/>
              <p:nvPr/>
            </p:nvSpPr>
            <p:spPr>
              <a:xfrm>
                <a:off x="1952368" y="3116854"/>
                <a:ext cx="2421924" cy="70433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chemeClr val="tx1"/>
                    </a:solidFill>
                  </a:rPr>
                  <a:t>논문의 내용</a:t>
                </a:r>
              </a:p>
            </p:txBody>
          </p:sp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xmlns="" id="{3E213669-4740-7842-A427-E5EDFF0AEE50}"/>
                  </a:ext>
                </a:extLst>
              </p:cNvPr>
              <p:cNvSpPr/>
              <p:nvPr/>
            </p:nvSpPr>
            <p:spPr>
              <a:xfrm>
                <a:off x="1952368" y="2210108"/>
                <a:ext cx="2421924" cy="704335"/>
              </a:xfrm>
              <a:prstGeom prst="roundRect">
                <a:avLst/>
              </a:prstGeom>
              <a:solidFill>
                <a:srgbClr val="ED5B70"/>
              </a:solidFill>
              <a:ln>
                <a:solidFill>
                  <a:srgbClr val="ED5B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Smart Contract</a:t>
                </a:r>
                <a:endParaRPr kumimoji="1" lang="ko-KR" altLang="en-US" dirty="0"/>
              </a:p>
            </p:txBody>
          </p:sp>
        </p:grpSp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xmlns="" id="{56662A1B-CFA6-4343-9938-59151C0698B4}"/>
                </a:ext>
              </a:extLst>
            </p:cNvPr>
            <p:cNvSpPr txBox="1"/>
            <p:nvPr/>
          </p:nvSpPr>
          <p:spPr>
            <a:xfrm>
              <a:off x="1185221" y="1404071"/>
              <a:ext cx="2780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/>
                <a:t>&lt;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Transaction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&gt;</a:t>
              </a:r>
              <a:endParaRPr kumimoji="1" lang="ko-KR" altLang="en-US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C25E353F-8820-3C4D-9167-23E163A57188}"/>
              </a:ext>
            </a:extLst>
          </p:cNvPr>
          <p:cNvGrpSpPr/>
          <p:nvPr/>
        </p:nvGrpSpPr>
        <p:grpSpPr>
          <a:xfrm>
            <a:off x="5830934" y="2390240"/>
            <a:ext cx="6196309" cy="3332993"/>
            <a:chOff x="5830934" y="2390240"/>
            <a:chExt cx="6196309" cy="3332993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xmlns="" id="{1448EBE3-A336-FE42-9B25-B2FC546667B7}"/>
                </a:ext>
              </a:extLst>
            </p:cNvPr>
            <p:cNvSpPr/>
            <p:nvPr/>
          </p:nvSpPr>
          <p:spPr>
            <a:xfrm>
              <a:off x="9160476" y="4164226"/>
              <a:ext cx="2866767" cy="1559007"/>
            </a:xfrm>
            <a:prstGeom prst="roundRect">
              <a:avLst/>
            </a:prstGeom>
            <a:solidFill>
              <a:srgbClr val="68B5A2"/>
            </a:solidFill>
            <a:ln>
              <a:solidFill>
                <a:srgbClr val="68B5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xmlns="" id="{751A207A-D220-EC4D-A5D2-8954FF631754}"/>
                </a:ext>
              </a:extLst>
            </p:cNvPr>
            <p:cNvSpPr/>
            <p:nvPr/>
          </p:nvSpPr>
          <p:spPr>
            <a:xfrm>
              <a:off x="9424798" y="4802868"/>
              <a:ext cx="2421924" cy="704335"/>
            </a:xfrm>
            <a:prstGeom prst="roundRect">
              <a:avLst/>
            </a:prstGeom>
            <a:solidFill>
              <a:srgbClr val="ED5B70"/>
            </a:solidFill>
            <a:ln>
              <a:solidFill>
                <a:srgbClr val="ED5B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Smart Contract</a:t>
              </a:r>
              <a:endParaRPr kumimoji="1" lang="ko-KR" altLang="en-US" dirty="0"/>
            </a:p>
          </p:txBody>
        </p:sp>
        <p:sp>
          <p:nvSpPr>
            <p:cNvPr id="22" name="텍스트상자 21">
              <a:extLst>
                <a:ext uri="{FF2B5EF4-FFF2-40B4-BE49-F238E27FC236}">
                  <a16:creationId xmlns:a16="http://schemas.microsoft.com/office/drawing/2014/main" xmlns="" id="{0A4B3A6A-43FA-2A40-8F8E-72468CCD7A2A}"/>
                </a:ext>
              </a:extLst>
            </p:cNvPr>
            <p:cNvSpPr txBox="1"/>
            <p:nvPr/>
          </p:nvSpPr>
          <p:spPr>
            <a:xfrm>
              <a:off x="9203724" y="4298881"/>
              <a:ext cx="2780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/>
                <a:t>&lt;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Transaction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&gt;</a:t>
              </a:r>
              <a:endParaRPr kumimoji="1" lang="ko-KR" altLang="en-US" b="1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C0FE8898-27BB-7C4E-981E-AB6BB44B10EB}"/>
                </a:ext>
              </a:extLst>
            </p:cNvPr>
            <p:cNvGrpSpPr/>
            <p:nvPr/>
          </p:nvGrpSpPr>
          <p:grpSpPr>
            <a:xfrm>
              <a:off x="5830934" y="2390240"/>
              <a:ext cx="2866767" cy="3332993"/>
              <a:chOff x="6167656" y="2397211"/>
              <a:chExt cx="2866767" cy="3332993"/>
            </a:xfrm>
          </p:grpSpPr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xmlns="" id="{E76E8FCD-BAC3-8E40-ACCC-DC8F66033455}"/>
                  </a:ext>
                </a:extLst>
              </p:cNvPr>
              <p:cNvSpPr/>
              <p:nvPr/>
            </p:nvSpPr>
            <p:spPr>
              <a:xfrm>
                <a:off x="6167656" y="2397211"/>
                <a:ext cx="2866767" cy="3332993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xmlns="" id="{4DC5D6F7-5723-874D-B2C7-8DC2E30237C2}"/>
                  </a:ext>
                </a:extLst>
              </p:cNvPr>
              <p:cNvSpPr/>
              <p:nvPr/>
            </p:nvSpPr>
            <p:spPr>
              <a:xfrm>
                <a:off x="6390077" y="4802868"/>
                <a:ext cx="2421924" cy="70433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chemeClr val="tx1"/>
                    </a:solidFill>
                  </a:rPr>
                  <a:t>저자 이름</a:t>
                </a:r>
              </a:p>
            </p:txBody>
          </p:sp>
          <p:sp>
            <p:nvSpPr>
              <p:cNvPr id="24" name="모서리가 둥근 직사각형 23">
                <a:extLst>
                  <a:ext uri="{FF2B5EF4-FFF2-40B4-BE49-F238E27FC236}">
                    <a16:creationId xmlns:a16="http://schemas.microsoft.com/office/drawing/2014/main" xmlns="" id="{B14B7169-DC9F-9D4C-B1B3-879A1B185252}"/>
                  </a:ext>
                </a:extLst>
              </p:cNvPr>
              <p:cNvSpPr/>
              <p:nvPr/>
            </p:nvSpPr>
            <p:spPr>
              <a:xfrm>
                <a:off x="6390077" y="3899979"/>
                <a:ext cx="2421924" cy="70433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chemeClr val="tx1"/>
                    </a:solidFill>
                  </a:rPr>
                  <a:t>논문에 대한 정보</a:t>
                </a:r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xmlns="" id="{E67DCEF0-9134-BC40-BAE9-69A70991A74C}"/>
                  </a:ext>
                </a:extLst>
              </p:cNvPr>
              <p:cNvSpPr/>
              <p:nvPr/>
            </p:nvSpPr>
            <p:spPr>
              <a:xfrm>
                <a:off x="6390077" y="2992206"/>
                <a:ext cx="2421924" cy="70433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chemeClr val="tx1"/>
                    </a:solidFill>
                  </a:rPr>
                  <a:t>논문 파일</a:t>
                </a:r>
              </a:p>
            </p:txBody>
          </p:sp>
        </p:grpSp>
        <p:sp>
          <p:nvSpPr>
            <p:cNvPr id="21" name="텍스트상자 20">
              <a:extLst>
                <a:ext uri="{FF2B5EF4-FFF2-40B4-BE49-F238E27FC236}">
                  <a16:creationId xmlns:a16="http://schemas.microsoft.com/office/drawing/2014/main" xmlns="" id="{2E07ABEE-348C-CF47-883C-BA4454CDFDA0}"/>
                </a:ext>
              </a:extLst>
            </p:cNvPr>
            <p:cNvSpPr txBox="1"/>
            <p:nvPr/>
          </p:nvSpPr>
          <p:spPr>
            <a:xfrm>
              <a:off x="5917431" y="2503072"/>
              <a:ext cx="2780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/>
                <a:t>&lt;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Database &gt;</a:t>
              </a:r>
              <a:endParaRPr kumimoji="1"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6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20EC3358-4743-A145-98C3-973F70BE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273" y="1598233"/>
            <a:ext cx="1635948" cy="1635948"/>
          </a:xfrm>
          <a:prstGeom prst="rect">
            <a:avLst/>
          </a:prstGeom>
        </p:spPr>
      </p:pic>
      <p:sp>
        <p:nvSpPr>
          <p:cNvPr id="2" name="텍스트상자 1">
            <a:extLst>
              <a:ext uri="{FF2B5EF4-FFF2-40B4-BE49-F238E27FC236}">
                <a16:creationId xmlns:a16="http://schemas.microsoft.com/office/drawing/2014/main" xmlns="" id="{43B35F70-B5F8-A041-A546-0983CFB4DE6C}"/>
              </a:ext>
            </a:extLst>
          </p:cNvPr>
          <p:cNvSpPr txBox="1"/>
          <p:nvPr/>
        </p:nvSpPr>
        <p:spPr>
          <a:xfrm>
            <a:off x="236483" y="188072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 Journal </a:t>
            </a:r>
            <a:r>
              <a:rPr kumimoji="1"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수정사항 </a:t>
            </a:r>
            <a:r>
              <a:rPr kumimoji="1"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논문의 검수 과정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1FFB5048-8C83-1749-9D29-9DD4AE02307F}"/>
              </a:ext>
            </a:extLst>
          </p:cNvPr>
          <p:cNvCxnSpPr/>
          <p:nvPr/>
        </p:nvCxnSpPr>
        <p:spPr>
          <a:xfrm>
            <a:off x="4880066" y="895958"/>
            <a:ext cx="0" cy="579913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상자 4">
            <a:extLst>
              <a:ext uri="{FF2B5EF4-FFF2-40B4-BE49-F238E27FC236}">
                <a16:creationId xmlns:a16="http://schemas.microsoft.com/office/drawing/2014/main" xmlns="" id="{D116DD9F-65E6-9B4E-8DA6-3A7960D00CB3}"/>
              </a:ext>
            </a:extLst>
          </p:cNvPr>
          <p:cNvSpPr txBox="1"/>
          <p:nvPr/>
        </p:nvSpPr>
        <p:spPr>
          <a:xfrm>
            <a:off x="1863633" y="6173421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u="sng" dirty="0"/>
              <a:t>변경 </a:t>
            </a:r>
            <a:r>
              <a:rPr kumimoji="1" lang="ko-KR" altLang="en-US" b="1" u="sng" dirty="0">
                <a:solidFill>
                  <a:srgbClr val="FF0000"/>
                </a:solidFill>
              </a:rPr>
              <a:t>전</a:t>
            </a:r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xmlns="" id="{68B02602-B87A-0247-9B28-8723232BB871}"/>
              </a:ext>
            </a:extLst>
          </p:cNvPr>
          <p:cNvSpPr txBox="1"/>
          <p:nvPr/>
        </p:nvSpPr>
        <p:spPr>
          <a:xfrm>
            <a:off x="7580230" y="6225162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u="sng" dirty="0"/>
              <a:t>변경 </a:t>
            </a:r>
            <a:r>
              <a:rPr kumimoji="1" lang="ko-KR" altLang="en-US" b="1" u="sng" dirty="0">
                <a:solidFill>
                  <a:srgbClr val="00B0F0"/>
                </a:solidFill>
              </a:rPr>
              <a:t>후</a:t>
            </a: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xmlns="" id="{E9563793-98BE-F242-810F-EBB1F9D40195}"/>
              </a:ext>
            </a:extLst>
          </p:cNvPr>
          <p:cNvSpPr txBox="1"/>
          <p:nvPr/>
        </p:nvSpPr>
        <p:spPr>
          <a:xfrm>
            <a:off x="1250873" y="26085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인증된</a:t>
            </a:r>
            <a:r>
              <a:rPr kumimoji="1" lang="ko-KR" altLang="en-US" dirty="0"/>
              <a:t> 전문 </a:t>
            </a:r>
            <a:r>
              <a:rPr kumimoji="1" lang="ko-KR" altLang="en-US" dirty="0" err="1"/>
              <a:t>검수자</a:t>
            </a:r>
            <a:r>
              <a:rPr kumimoji="1" lang="ko-KR" altLang="en-US" dirty="0"/>
              <a:t> </a:t>
            </a:r>
            <a:r>
              <a:rPr kumimoji="1" lang="ko-KR" altLang="en-US" b="1" u="sng" dirty="0"/>
              <a:t>고용</a:t>
            </a:r>
            <a:endParaRPr kumimoji="1" lang="en-US" altLang="ko-KR" b="1" u="sng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A78A0956-12E1-8241-B3A2-7961DAC4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39069" y="1081309"/>
            <a:ext cx="1475638" cy="1475638"/>
          </a:xfrm>
          <a:prstGeom prst="rect">
            <a:avLst/>
          </a:prstGeom>
        </p:spPr>
      </p:pic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xmlns="" id="{E72EAC44-CE4D-E142-B1DF-DF2D063FB767}"/>
              </a:ext>
            </a:extLst>
          </p:cNvPr>
          <p:cNvSpPr/>
          <p:nvPr/>
        </p:nvSpPr>
        <p:spPr>
          <a:xfrm>
            <a:off x="2585456" y="3534952"/>
            <a:ext cx="582863" cy="1339571"/>
          </a:xfrm>
          <a:prstGeom prst="downArrow">
            <a:avLst>
              <a:gd name="adj1" fmla="val 50000"/>
              <a:gd name="adj2" fmla="val 7589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xmlns="" id="{FF4896CF-9E46-5840-9F81-1AD4F64888B8}"/>
              </a:ext>
            </a:extLst>
          </p:cNvPr>
          <p:cNvSpPr txBox="1"/>
          <p:nvPr/>
        </p:nvSpPr>
        <p:spPr>
          <a:xfrm>
            <a:off x="3050024" y="3903528"/>
            <a:ext cx="87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검수</a:t>
            </a:r>
            <a:r>
              <a:rPr kumimoji="1" lang="en-US" altLang="ko-KR" b="1" dirty="0"/>
              <a:t>)</a:t>
            </a:r>
            <a:endParaRPr kumimoji="1" lang="ko-KR" altLang="en-US" b="1" dirty="0"/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xmlns="" id="{379E6172-0196-8946-8B92-B55D13E931B0}"/>
              </a:ext>
            </a:extLst>
          </p:cNvPr>
          <p:cNvSpPr txBox="1"/>
          <p:nvPr/>
        </p:nvSpPr>
        <p:spPr>
          <a:xfrm>
            <a:off x="1375218" y="5123862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논문 등록 완료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5D104167-2263-C04F-89D2-718FB02AC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458" y="895958"/>
            <a:ext cx="1404551" cy="140455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95F927B-A2C5-C04E-AEBD-216C006ED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888" y="2567223"/>
            <a:ext cx="609600" cy="5969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8B5FB376-BE18-EE49-A518-385CA6B808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06"/>
          <a:stretch/>
        </p:blipFill>
        <p:spPr>
          <a:xfrm>
            <a:off x="9494006" y="2579439"/>
            <a:ext cx="523608" cy="596900"/>
          </a:xfrm>
          <a:prstGeom prst="rect">
            <a:avLst/>
          </a:prstGeom>
        </p:spPr>
      </p:pic>
      <p:sp>
        <p:nvSpPr>
          <p:cNvPr id="38" name="텍스트상자 37">
            <a:extLst>
              <a:ext uri="{FF2B5EF4-FFF2-40B4-BE49-F238E27FC236}">
                <a16:creationId xmlns:a16="http://schemas.microsoft.com/office/drawing/2014/main" xmlns="" id="{C908F774-D265-0441-8A3A-D71F895C7E6E}"/>
              </a:ext>
            </a:extLst>
          </p:cNvPr>
          <p:cNvSpPr txBox="1"/>
          <p:nvPr/>
        </p:nvSpPr>
        <p:spPr>
          <a:xfrm>
            <a:off x="6068140" y="3243100"/>
            <a:ext cx="509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최소 </a:t>
            </a:r>
            <a:r>
              <a:rPr kumimoji="1" lang="en-US" altLang="ko-KR" b="1" dirty="0"/>
              <a:t>5</a:t>
            </a:r>
            <a:r>
              <a:rPr kumimoji="1" lang="ko-KR" altLang="en-US" b="1" dirty="0"/>
              <a:t>명</a:t>
            </a:r>
            <a:r>
              <a:rPr kumimoji="1" lang="ko-KR" altLang="en-US" dirty="0"/>
              <a:t>의 사용자에게 </a:t>
            </a:r>
            <a:r>
              <a:rPr kumimoji="1" lang="en-US" altLang="ko-KR" b="1" dirty="0">
                <a:solidFill>
                  <a:srgbClr val="00B050"/>
                </a:solidFill>
              </a:rPr>
              <a:t>Approve(</a:t>
            </a:r>
            <a:r>
              <a:rPr kumimoji="1" lang="ko-KR" altLang="en-US" b="1" dirty="0">
                <a:solidFill>
                  <a:srgbClr val="00B050"/>
                </a:solidFill>
              </a:rPr>
              <a:t>승인</a:t>
            </a:r>
            <a:r>
              <a:rPr kumimoji="1" lang="en-US" altLang="ko-KR" b="1" dirty="0">
                <a:solidFill>
                  <a:srgbClr val="00B050"/>
                </a:solidFill>
              </a:rPr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받음</a:t>
            </a:r>
            <a:endParaRPr kumimoji="1" lang="en-US" altLang="ko-KR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525E5DCE-5BD4-7A4A-93FD-FF2F6A8F5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9992" y="4357513"/>
            <a:ext cx="738342" cy="738342"/>
          </a:xfrm>
          <a:prstGeom prst="rect">
            <a:avLst/>
          </a:prstGeom>
        </p:spPr>
      </p:pic>
      <p:sp>
        <p:nvSpPr>
          <p:cNvPr id="40" name="텍스트상자 39">
            <a:extLst>
              <a:ext uri="{FF2B5EF4-FFF2-40B4-BE49-F238E27FC236}">
                <a16:creationId xmlns:a16="http://schemas.microsoft.com/office/drawing/2014/main" xmlns="" id="{85487CAC-E70C-6E48-9260-41E76B9CA13C}"/>
              </a:ext>
            </a:extLst>
          </p:cNvPr>
          <p:cNvSpPr txBox="1"/>
          <p:nvPr/>
        </p:nvSpPr>
        <p:spPr>
          <a:xfrm>
            <a:off x="6672471" y="4403518"/>
            <a:ext cx="442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논문의 퀄리티 </a:t>
            </a:r>
            <a:r>
              <a:rPr kumimoji="1" lang="ko-KR" altLang="en-US" b="1" dirty="0">
                <a:solidFill>
                  <a:srgbClr val="00B050"/>
                </a:solidFill>
              </a:rPr>
              <a:t>상승</a:t>
            </a:r>
            <a:endParaRPr kumimoji="1" lang="en-US" altLang="ko-KR" b="1" dirty="0">
              <a:solidFill>
                <a:srgbClr val="00B050"/>
              </a:solidFill>
            </a:endParaRP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검수에 도움을 준 사람들에게 </a:t>
            </a:r>
            <a:r>
              <a:rPr kumimoji="1" lang="ko-KR" altLang="en-US" b="1" dirty="0">
                <a:solidFill>
                  <a:srgbClr val="00B050"/>
                </a:solidFill>
              </a:rPr>
              <a:t>명성</a:t>
            </a:r>
            <a:r>
              <a:rPr kumimoji="1" lang="ko-KR" altLang="en-US" dirty="0">
                <a:solidFill>
                  <a:srgbClr val="00B050"/>
                </a:solidFill>
              </a:rPr>
              <a:t> 지급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D3ED2D3D-1118-2F48-90DF-D591318E6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442" y="5369384"/>
            <a:ext cx="743909" cy="743909"/>
          </a:xfrm>
          <a:prstGeom prst="rect">
            <a:avLst/>
          </a:prstGeom>
        </p:spPr>
      </p:pic>
      <p:sp>
        <p:nvSpPr>
          <p:cNvPr id="42" name="텍스트상자 41">
            <a:extLst>
              <a:ext uri="{FF2B5EF4-FFF2-40B4-BE49-F238E27FC236}">
                <a16:creationId xmlns:a16="http://schemas.microsoft.com/office/drawing/2014/main" xmlns="" id="{7089830C-587C-7E44-8105-06E3A620B838}"/>
              </a:ext>
            </a:extLst>
          </p:cNvPr>
          <p:cNvSpPr txBox="1"/>
          <p:nvPr/>
        </p:nvSpPr>
        <p:spPr>
          <a:xfrm>
            <a:off x="6668351" y="5406673"/>
            <a:ext cx="497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D16350"/>
                </a:solidFill>
              </a:rPr>
              <a:t>검수 중</a:t>
            </a:r>
            <a:r>
              <a:rPr kumimoji="1" lang="ko-KR" altLang="en-US" dirty="0"/>
              <a:t>인 논문은 </a:t>
            </a:r>
            <a:r>
              <a:rPr kumimoji="1" lang="ko-KR" altLang="en-US" b="1" dirty="0">
                <a:solidFill>
                  <a:srgbClr val="D16350"/>
                </a:solidFill>
              </a:rPr>
              <a:t>무료</a:t>
            </a:r>
            <a:r>
              <a:rPr kumimoji="1" lang="ko-KR" altLang="en-US" dirty="0"/>
              <a:t>로 열람 가능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검수가 완료 된 논문은 </a:t>
            </a:r>
            <a:r>
              <a:rPr kumimoji="1" lang="ko-KR" altLang="en-US" b="1" dirty="0">
                <a:solidFill>
                  <a:srgbClr val="D16350"/>
                </a:solidFill>
              </a:rPr>
              <a:t>저작권을 보상받음</a:t>
            </a:r>
          </a:p>
        </p:txBody>
      </p:sp>
    </p:spTree>
    <p:extLst>
      <p:ext uri="{BB962C8B-B14F-4D97-AF65-F5344CB8AC3E}">
        <p14:creationId xmlns:p14="http://schemas.microsoft.com/office/powerpoint/2010/main" val="17664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상자 1">
            <a:extLst>
              <a:ext uri="{FF2B5EF4-FFF2-40B4-BE49-F238E27FC236}">
                <a16:creationId xmlns:a16="http://schemas.microsoft.com/office/drawing/2014/main" xmlns="" id="{43B35F70-B5F8-A041-A546-0983CFB4DE6C}"/>
              </a:ext>
            </a:extLst>
          </p:cNvPr>
          <p:cNvSpPr txBox="1"/>
          <p:nvPr/>
        </p:nvSpPr>
        <p:spPr>
          <a:xfrm>
            <a:off x="236483" y="188072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 Journal </a:t>
            </a:r>
            <a:r>
              <a:rPr kumimoji="1"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수정사항 </a:t>
            </a:r>
            <a:r>
              <a:rPr kumimoji="1"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명성 지급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1FFB5048-8C83-1749-9D29-9DD4AE02307F}"/>
              </a:ext>
            </a:extLst>
          </p:cNvPr>
          <p:cNvCxnSpPr/>
          <p:nvPr/>
        </p:nvCxnSpPr>
        <p:spPr>
          <a:xfrm>
            <a:off x="4842996" y="871695"/>
            <a:ext cx="0" cy="579913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상자 4">
            <a:extLst>
              <a:ext uri="{FF2B5EF4-FFF2-40B4-BE49-F238E27FC236}">
                <a16:creationId xmlns:a16="http://schemas.microsoft.com/office/drawing/2014/main" xmlns="" id="{D116DD9F-65E6-9B4E-8DA6-3A7960D00CB3}"/>
              </a:ext>
            </a:extLst>
          </p:cNvPr>
          <p:cNvSpPr txBox="1"/>
          <p:nvPr/>
        </p:nvSpPr>
        <p:spPr>
          <a:xfrm>
            <a:off x="1581064" y="6277232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u="sng" dirty="0"/>
              <a:t>변경 </a:t>
            </a:r>
            <a:r>
              <a:rPr kumimoji="1" lang="ko-KR" altLang="en-US" b="1" u="sng" dirty="0">
                <a:solidFill>
                  <a:srgbClr val="FF0000"/>
                </a:solidFill>
              </a:rPr>
              <a:t>전</a:t>
            </a:r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xmlns="" id="{68B02602-B87A-0247-9B28-8723232BB871}"/>
              </a:ext>
            </a:extLst>
          </p:cNvPr>
          <p:cNvSpPr txBox="1"/>
          <p:nvPr/>
        </p:nvSpPr>
        <p:spPr>
          <a:xfrm>
            <a:off x="8147222" y="6277232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u="sng" dirty="0"/>
              <a:t>변경 </a:t>
            </a:r>
            <a:r>
              <a:rPr kumimoji="1" lang="ko-KR" altLang="en-US" b="1" u="sng" dirty="0">
                <a:solidFill>
                  <a:srgbClr val="00B0F0"/>
                </a:solidFill>
              </a:rPr>
              <a:t>후</a:t>
            </a:r>
          </a:p>
        </p:txBody>
      </p:sp>
      <p:sp>
        <p:nvSpPr>
          <p:cNvPr id="3" name="텍스트상자 2">
            <a:extLst>
              <a:ext uri="{FF2B5EF4-FFF2-40B4-BE49-F238E27FC236}">
                <a16:creationId xmlns:a16="http://schemas.microsoft.com/office/drawing/2014/main" xmlns="" id="{A848F810-B6A5-A84A-9791-99232013FB59}"/>
              </a:ext>
            </a:extLst>
          </p:cNvPr>
          <p:cNvSpPr txBox="1"/>
          <p:nvPr/>
        </p:nvSpPr>
        <p:spPr>
          <a:xfrm>
            <a:off x="111036" y="3401929"/>
            <a:ext cx="496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명성 지급에 관한 </a:t>
            </a:r>
            <a:r>
              <a:rPr kumimoji="1" lang="ko-KR" altLang="en-US" u="sng" dirty="0"/>
              <a:t>정확한 규정</a:t>
            </a:r>
            <a:r>
              <a:rPr kumimoji="1" lang="ko-KR" altLang="en-US" dirty="0"/>
              <a:t>이 </a:t>
            </a:r>
            <a:r>
              <a:rPr kumimoji="1" lang="ko-KR" altLang="en-US" b="1" dirty="0">
                <a:solidFill>
                  <a:srgbClr val="FF0000"/>
                </a:solidFill>
              </a:rPr>
              <a:t>없었음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D2AE02C8-51F8-0B4B-9E18-3DD142C04C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10009" y="1708892"/>
          <a:ext cx="6278336" cy="1823664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08628">
                  <a:extLst>
                    <a:ext uri="{9D8B030D-6E8A-4147-A177-3AD203B41FA5}">
                      <a16:colId xmlns:a16="http://schemas.microsoft.com/office/drawing/2014/main" xmlns="" val="1270189951"/>
                    </a:ext>
                  </a:extLst>
                </a:gridCol>
                <a:gridCol w="2137719">
                  <a:extLst>
                    <a:ext uri="{9D8B030D-6E8A-4147-A177-3AD203B41FA5}">
                      <a16:colId xmlns:a16="http://schemas.microsoft.com/office/drawing/2014/main" xmlns="" val="4028811291"/>
                    </a:ext>
                  </a:extLst>
                </a:gridCol>
                <a:gridCol w="2631989">
                  <a:extLst>
                    <a:ext uri="{9D8B030D-6E8A-4147-A177-3AD203B41FA5}">
                      <a16:colId xmlns:a16="http://schemas.microsoft.com/office/drawing/2014/main" xmlns="" val="2515614189"/>
                    </a:ext>
                  </a:extLst>
                </a:gridCol>
              </a:tblGrid>
              <a:tr h="6078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9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구분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9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명성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1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9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명성 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5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35238643"/>
                  </a:ext>
                </a:extLst>
              </a:tr>
              <a:tr h="607888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명성을 </a:t>
                      </a:r>
                      <a:endParaRPr lang="en-US" alt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부여하는 기준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E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논문을 검수에</a:t>
                      </a:r>
                      <a:r>
                        <a:rPr lang="ko-KR" alt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 참여하여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 </a:t>
                      </a:r>
                      <a:endParaRPr lang="en-US" alt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의견을 제시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할 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E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논문게시자가 </a:t>
                      </a:r>
                      <a:r>
                        <a:rPr lang="ko-KR" altLang="en-US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논문의 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수정에 </a:t>
                      </a:r>
                      <a:r>
                        <a:rPr lang="ko-KR" sz="1400" b="1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참고한 댓글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일 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4336577"/>
                  </a:ext>
                </a:extLst>
              </a:tr>
              <a:tr h="607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커뮤니티에서 </a:t>
                      </a:r>
                      <a:endParaRPr lang="en-US" alt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댓글을</a:t>
                      </a:r>
                      <a:r>
                        <a:rPr lang="en-US" altLang="ko-KR" sz="1400" b="1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 </a:t>
                      </a:r>
                      <a:r>
                        <a:rPr lang="ko-KR" sz="1400" b="1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작성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할 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E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커뮤니티 질문자가 </a:t>
                      </a:r>
                      <a:endParaRPr lang="en-US" alt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질문에 대한 </a:t>
                      </a:r>
                      <a:r>
                        <a:rPr lang="ko-KR" sz="1400" b="1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답변을 채택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맑은 고딕" panose="020B0503020000020004" pitchFamily="34" charset="-127"/>
                        </a:rPr>
                        <a:t>할 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908071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79C6665E-1A7B-5B44-93B2-A72EFBE4BE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49144" y="4584196"/>
          <a:ext cx="6800065" cy="739692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360013">
                  <a:extLst>
                    <a:ext uri="{9D8B030D-6E8A-4147-A177-3AD203B41FA5}">
                      <a16:colId xmlns:a16="http://schemas.microsoft.com/office/drawing/2014/main" xmlns="" val="1938570911"/>
                    </a:ext>
                  </a:extLst>
                </a:gridCol>
                <a:gridCol w="1360013">
                  <a:extLst>
                    <a:ext uri="{9D8B030D-6E8A-4147-A177-3AD203B41FA5}">
                      <a16:colId xmlns:a16="http://schemas.microsoft.com/office/drawing/2014/main" xmlns="" val="1470724724"/>
                    </a:ext>
                  </a:extLst>
                </a:gridCol>
                <a:gridCol w="1360013">
                  <a:extLst>
                    <a:ext uri="{9D8B030D-6E8A-4147-A177-3AD203B41FA5}">
                      <a16:colId xmlns:a16="http://schemas.microsoft.com/office/drawing/2014/main" xmlns="" val="4162737535"/>
                    </a:ext>
                  </a:extLst>
                </a:gridCol>
                <a:gridCol w="1360013">
                  <a:extLst>
                    <a:ext uri="{9D8B030D-6E8A-4147-A177-3AD203B41FA5}">
                      <a16:colId xmlns:a16="http://schemas.microsoft.com/office/drawing/2014/main" xmlns="" val="2843336538"/>
                    </a:ext>
                  </a:extLst>
                </a:gridCol>
                <a:gridCol w="1360013">
                  <a:extLst>
                    <a:ext uri="{9D8B030D-6E8A-4147-A177-3AD203B41FA5}">
                      <a16:colId xmlns:a16="http://schemas.microsoft.com/office/drawing/2014/main" xmlns="" val="699934596"/>
                    </a:ext>
                  </a:extLst>
                </a:gridCol>
              </a:tblGrid>
              <a:tr h="36984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900"/>
                        </a:spcAft>
                      </a:pPr>
                      <a:r>
                        <a:rPr lang="ko-KR" sz="1400" kern="100" dirty="0">
                          <a:effectLst/>
                        </a:rPr>
                        <a:t>구분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9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Bronze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9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Silver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9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Gold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900"/>
                        </a:spcAft>
                      </a:pPr>
                      <a:r>
                        <a:rPr lang="en-US" sz="1400" kern="100">
                          <a:effectLst/>
                        </a:rPr>
                        <a:t>Diamond</a:t>
                      </a:r>
                      <a:endParaRPr lang="ko-KR" sz="14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019035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900"/>
                        </a:spcAft>
                      </a:pPr>
                      <a:r>
                        <a:rPr lang="ko-KR" sz="1400" kern="100" dirty="0">
                          <a:effectLst/>
                        </a:rPr>
                        <a:t>명성 개수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900"/>
                        </a:spcAft>
                      </a:pPr>
                      <a:r>
                        <a:rPr lang="en-US" sz="1400" kern="100">
                          <a:effectLst/>
                        </a:rPr>
                        <a:t>50</a:t>
                      </a:r>
                      <a:r>
                        <a:rPr lang="ko-KR" sz="1400" kern="100">
                          <a:effectLst/>
                        </a:rPr>
                        <a:t>개</a:t>
                      </a:r>
                      <a:endParaRPr lang="ko-KR" sz="14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900"/>
                        </a:spcAft>
                      </a:pPr>
                      <a:r>
                        <a:rPr lang="en-US" sz="1400" kern="100">
                          <a:effectLst/>
                        </a:rPr>
                        <a:t>200</a:t>
                      </a:r>
                      <a:r>
                        <a:rPr lang="ko-KR" sz="1400" kern="100">
                          <a:effectLst/>
                        </a:rPr>
                        <a:t>개</a:t>
                      </a:r>
                      <a:endParaRPr lang="ko-KR" sz="1400" kern="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9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500</a:t>
                      </a:r>
                      <a:r>
                        <a:rPr lang="ko-KR" sz="1400" kern="100" dirty="0">
                          <a:effectLst/>
                        </a:rPr>
                        <a:t>개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9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1,000</a:t>
                      </a:r>
                      <a:r>
                        <a:rPr lang="ko-KR" sz="1400" kern="100" dirty="0">
                          <a:effectLst/>
                        </a:rPr>
                        <a:t>개</a:t>
                      </a:r>
                      <a:endParaRPr lang="ko-KR" sz="1400" kern="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438547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5CF9DAB-8516-2447-82E8-AFD958AE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822" y="4790062"/>
            <a:ext cx="329290" cy="3292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04E28447-18AF-D14F-BA60-E7B9B0850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483" y="4789505"/>
            <a:ext cx="329847" cy="32984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0B5ED08-1044-BF43-A011-63F6A21FE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84" y="4788732"/>
            <a:ext cx="331947" cy="33194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993A750C-BA60-A64F-9733-A04FAAFDD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547" y="4788732"/>
            <a:ext cx="330620" cy="330620"/>
          </a:xfrm>
          <a:prstGeom prst="rect">
            <a:avLst/>
          </a:prstGeom>
        </p:spPr>
      </p:pic>
      <p:sp>
        <p:nvSpPr>
          <p:cNvPr id="17" name="포인트가 5개인 별[5] 16">
            <a:extLst>
              <a:ext uri="{FF2B5EF4-FFF2-40B4-BE49-F238E27FC236}">
                <a16:creationId xmlns:a16="http://schemas.microsoft.com/office/drawing/2014/main" xmlns="" id="{CA6CBA83-F413-D84F-94EE-E59B0DD392A0}"/>
              </a:ext>
            </a:extLst>
          </p:cNvPr>
          <p:cNvSpPr/>
          <p:nvPr/>
        </p:nvSpPr>
        <p:spPr>
          <a:xfrm>
            <a:off x="7997112" y="1573605"/>
            <a:ext cx="248964" cy="24896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1635D9A3-83D7-ED4F-953F-16AA379AF237}"/>
              </a:ext>
            </a:extLst>
          </p:cNvPr>
          <p:cNvGrpSpPr/>
          <p:nvPr/>
        </p:nvGrpSpPr>
        <p:grpSpPr>
          <a:xfrm>
            <a:off x="9717960" y="1568483"/>
            <a:ext cx="1441194" cy="254086"/>
            <a:chOff x="8871070" y="687966"/>
            <a:chExt cx="1441194" cy="254086"/>
          </a:xfrm>
        </p:grpSpPr>
        <p:sp>
          <p:nvSpPr>
            <p:cNvPr id="33" name="포인트가 5개인 별[5] 32">
              <a:extLst>
                <a:ext uri="{FF2B5EF4-FFF2-40B4-BE49-F238E27FC236}">
                  <a16:creationId xmlns:a16="http://schemas.microsoft.com/office/drawing/2014/main" xmlns="" id="{60507D4A-32DE-A842-9DCB-22A5A572ADBD}"/>
                </a:ext>
              </a:extLst>
            </p:cNvPr>
            <p:cNvSpPr/>
            <p:nvPr/>
          </p:nvSpPr>
          <p:spPr>
            <a:xfrm>
              <a:off x="9155238" y="693088"/>
              <a:ext cx="248964" cy="24896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포인트가 5개인 별[5] 33">
              <a:extLst>
                <a:ext uri="{FF2B5EF4-FFF2-40B4-BE49-F238E27FC236}">
                  <a16:creationId xmlns:a16="http://schemas.microsoft.com/office/drawing/2014/main" xmlns="" id="{12C9D4CB-219F-7A47-97D6-D37F9B9D9082}"/>
                </a:ext>
              </a:extLst>
            </p:cNvPr>
            <p:cNvSpPr/>
            <p:nvPr/>
          </p:nvSpPr>
          <p:spPr>
            <a:xfrm>
              <a:off x="9469919" y="688427"/>
              <a:ext cx="248964" cy="24896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포인트가 5개인 별[5] 34">
              <a:extLst>
                <a:ext uri="{FF2B5EF4-FFF2-40B4-BE49-F238E27FC236}">
                  <a16:creationId xmlns:a16="http://schemas.microsoft.com/office/drawing/2014/main" xmlns="" id="{4609408A-B477-FE4E-BB2D-36C9F224A88B}"/>
                </a:ext>
              </a:extLst>
            </p:cNvPr>
            <p:cNvSpPr/>
            <p:nvPr/>
          </p:nvSpPr>
          <p:spPr>
            <a:xfrm>
              <a:off x="8871070" y="690500"/>
              <a:ext cx="248964" cy="24896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포인트가 5개인 별[5] 35">
              <a:extLst>
                <a:ext uri="{FF2B5EF4-FFF2-40B4-BE49-F238E27FC236}">
                  <a16:creationId xmlns:a16="http://schemas.microsoft.com/office/drawing/2014/main" xmlns="" id="{B5C17F78-F94F-BA43-BB9D-55DA93F2CF04}"/>
                </a:ext>
              </a:extLst>
            </p:cNvPr>
            <p:cNvSpPr/>
            <p:nvPr/>
          </p:nvSpPr>
          <p:spPr>
            <a:xfrm>
              <a:off x="9777276" y="687966"/>
              <a:ext cx="248964" cy="24896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포인트가 5개인 별[5] 36">
              <a:extLst>
                <a:ext uri="{FF2B5EF4-FFF2-40B4-BE49-F238E27FC236}">
                  <a16:creationId xmlns:a16="http://schemas.microsoft.com/office/drawing/2014/main" xmlns="" id="{99F1F745-21D3-344F-80BE-267D9106EB49}"/>
                </a:ext>
              </a:extLst>
            </p:cNvPr>
            <p:cNvSpPr/>
            <p:nvPr/>
          </p:nvSpPr>
          <p:spPr>
            <a:xfrm>
              <a:off x="10063300" y="687966"/>
              <a:ext cx="248964" cy="248964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75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상자 1">
            <a:extLst>
              <a:ext uri="{FF2B5EF4-FFF2-40B4-BE49-F238E27FC236}">
                <a16:creationId xmlns:a16="http://schemas.microsoft.com/office/drawing/2014/main" xmlns="" id="{43B35F70-B5F8-A041-A546-0983CFB4DE6C}"/>
              </a:ext>
            </a:extLst>
          </p:cNvPr>
          <p:cNvSpPr txBox="1"/>
          <p:nvPr/>
        </p:nvSpPr>
        <p:spPr>
          <a:xfrm>
            <a:off x="236483" y="188072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중간발표 이후 </a:t>
            </a:r>
            <a:r>
              <a:rPr kumimoji="1" lang="ko-KR" altLang="en-US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계획</a:t>
            </a:r>
            <a:endParaRPr kumimoji="1" lang="ko-KR" altLang="en-US" sz="28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7" name="텍스트 상자 126"/>
          <p:cNvSpPr txBox="1"/>
          <p:nvPr/>
        </p:nvSpPr>
        <p:spPr>
          <a:xfrm>
            <a:off x="942973" y="805182"/>
            <a:ext cx="401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rgbClr val="EE7161"/>
                </a:solidFill>
              </a:rPr>
              <a:t>웹 서비스 </a:t>
            </a:r>
            <a:r>
              <a:rPr kumimoji="1" lang="mr-IN" altLang="ko-KR" sz="2800" b="1" dirty="0" smtClean="0">
                <a:solidFill>
                  <a:srgbClr val="EE7161"/>
                </a:solidFill>
              </a:rPr>
              <a:t>–</a:t>
            </a:r>
            <a:r>
              <a:rPr kumimoji="1" lang="en-US" altLang="ko-KR" sz="2800" b="1" dirty="0" smtClean="0">
                <a:solidFill>
                  <a:srgbClr val="EE7161"/>
                </a:solidFill>
              </a:rPr>
              <a:t> Frontend</a:t>
            </a:r>
            <a:endParaRPr kumimoji="1" lang="ko-KR" altLang="en-US" sz="2800" b="1" dirty="0">
              <a:solidFill>
                <a:srgbClr val="EE716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15461" y="1607735"/>
            <a:ext cx="2908336" cy="2898185"/>
            <a:chOff x="4056019" y="547037"/>
            <a:chExt cx="2908336" cy="2898185"/>
          </a:xfrm>
        </p:grpSpPr>
        <p:sp>
          <p:nvSpPr>
            <p:cNvPr id="128" name="직사각형 127"/>
            <p:cNvSpPr/>
            <p:nvPr/>
          </p:nvSpPr>
          <p:spPr>
            <a:xfrm>
              <a:off x="4056019" y="547772"/>
              <a:ext cx="2897450" cy="2897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129" name="그룹 128"/>
            <p:cNvGrpSpPr/>
            <p:nvPr/>
          </p:nvGrpSpPr>
          <p:grpSpPr>
            <a:xfrm>
              <a:off x="4185071" y="827309"/>
              <a:ext cx="2768398" cy="220574"/>
              <a:chOff x="4805558" y="1055913"/>
              <a:chExt cx="2768398" cy="220574"/>
            </a:xfrm>
          </p:grpSpPr>
          <p:grpSp>
            <p:nvGrpSpPr>
              <p:cNvPr id="130" name="그룹 129"/>
              <p:cNvGrpSpPr/>
              <p:nvPr/>
            </p:nvGrpSpPr>
            <p:grpSpPr>
              <a:xfrm>
                <a:off x="4805558" y="1055913"/>
                <a:ext cx="2307770" cy="215444"/>
                <a:chOff x="1008945" y="1055913"/>
                <a:chExt cx="2307770" cy="215444"/>
              </a:xfrm>
            </p:grpSpPr>
            <p:sp>
              <p:nvSpPr>
                <p:cNvPr id="132" name="텍스트 상자 131"/>
                <p:cNvSpPr txBox="1"/>
                <p:nvPr/>
              </p:nvSpPr>
              <p:spPr>
                <a:xfrm>
                  <a:off x="2261727" y="1055913"/>
                  <a:ext cx="511628" cy="21544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127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800" dirty="0" smtClean="0"/>
                    <a:t>검수중</a:t>
                  </a:r>
                  <a:endParaRPr kumimoji="1" lang="ko-KR" altLang="en-US" sz="800" dirty="0"/>
                </a:p>
              </p:txBody>
            </p:sp>
            <p:sp>
              <p:nvSpPr>
                <p:cNvPr id="133" name="텍스트 상자 132"/>
                <p:cNvSpPr txBox="1"/>
                <p:nvPr/>
              </p:nvSpPr>
              <p:spPr>
                <a:xfrm>
                  <a:off x="2805087" y="1055913"/>
                  <a:ext cx="511628" cy="2154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127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800" b="1" dirty="0" smtClean="0"/>
                    <a:t>ver1.0</a:t>
                  </a:r>
                  <a:endParaRPr kumimoji="1" lang="ko-KR" altLang="en-US" sz="800" b="1" dirty="0"/>
                </a:p>
              </p:txBody>
            </p:sp>
            <p:sp>
              <p:nvSpPr>
                <p:cNvPr id="134" name="텍스트 상자 133"/>
                <p:cNvSpPr txBox="1"/>
                <p:nvPr/>
              </p:nvSpPr>
              <p:spPr>
                <a:xfrm>
                  <a:off x="1019831" y="1055913"/>
                  <a:ext cx="121016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800" dirty="0" smtClean="0"/>
                    <a:t>#6894.</a:t>
                  </a:r>
                  <a:r>
                    <a:rPr kumimoji="1" lang="ko-KR" altLang="en-US" sz="800" dirty="0" smtClean="0"/>
                    <a:t> </a:t>
                  </a:r>
                  <a:r>
                    <a:rPr kumimoji="1" lang="en-US" altLang="ko-KR" sz="800" dirty="0" smtClean="0"/>
                    <a:t>OOOOO </a:t>
                  </a:r>
                  <a:r>
                    <a:rPr kumimoji="1" lang="ko-KR" altLang="en-US" sz="800" dirty="0" smtClean="0"/>
                    <a:t>논문</a:t>
                  </a:r>
                  <a:endParaRPr kumimoji="1" lang="ko-KR" altLang="en-US" sz="800" dirty="0"/>
                </a:p>
              </p:txBody>
            </p:sp>
            <p:cxnSp>
              <p:nvCxnSpPr>
                <p:cNvPr id="135" name="직선 연결선[R] 134"/>
                <p:cNvCxnSpPr/>
                <p:nvPr/>
              </p:nvCxnSpPr>
              <p:spPr>
                <a:xfrm>
                  <a:off x="1008945" y="1250723"/>
                  <a:ext cx="12101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텍스트 상자 130"/>
              <p:cNvSpPr txBox="1"/>
              <p:nvPr/>
            </p:nvSpPr>
            <p:spPr>
              <a:xfrm>
                <a:off x="7073213" y="1061043"/>
                <a:ext cx="50074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smtClean="0"/>
                  <a:t>조회수</a:t>
                </a:r>
                <a:endParaRPr kumimoji="1" lang="ko-KR" altLang="en-US" sz="800" dirty="0"/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4195957" y="1127276"/>
              <a:ext cx="2768398" cy="220574"/>
              <a:chOff x="4805558" y="1055913"/>
              <a:chExt cx="2768398" cy="220574"/>
            </a:xfrm>
          </p:grpSpPr>
          <p:grpSp>
            <p:nvGrpSpPr>
              <p:cNvPr id="137" name="그룹 136"/>
              <p:cNvGrpSpPr/>
              <p:nvPr/>
            </p:nvGrpSpPr>
            <p:grpSpPr>
              <a:xfrm>
                <a:off x="4805558" y="1055913"/>
                <a:ext cx="2307770" cy="215444"/>
                <a:chOff x="1008945" y="1055913"/>
                <a:chExt cx="2307770" cy="215444"/>
              </a:xfrm>
            </p:grpSpPr>
            <p:sp>
              <p:nvSpPr>
                <p:cNvPr id="139" name="텍스트 상자 138"/>
                <p:cNvSpPr txBox="1"/>
                <p:nvPr/>
              </p:nvSpPr>
              <p:spPr>
                <a:xfrm>
                  <a:off x="2261727" y="1055913"/>
                  <a:ext cx="543360" cy="20005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softEdge rad="127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700" dirty="0" smtClean="0"/>
                    <a:t>검수완료</a:t>
                  </a:r>
                  <a:endParaRPr kumimoji="1" lang="ko-KR" altLang="en-US" sz="700" dirty="0"/>
                </a:p>
              </p:txBody>
            </p:sp>
            <p:sp>
              <p:nvSpPr>
                <p:cNvPr id="140" name="텍스트 상자 139"/>
                <p:cNvSpPr txBox="1"/>
                <p:nvPr/>
              </p:nvSpPr>
              <p:spPr>
                <a:xfrm>
                  <a:off x="2805087" y="1055913"/>
                  <a:ext cx="511628" cy="2154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127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800" b="1" dirty="0" smtClean="0"/>
                    <a:t>ver2.0</a:t>
                  </a:r>
                  <a:endParaRPr kumimoji="1" lang="ko-KR" altLang="en-US" sz="800" b="1" dirty="0"/>
                </a:p>
              </p:txBody>
            </p:sp>
            <p:sp>
              <p:nvSpPr>
                <p:cNvPr id="141" name="텍스트 상자 140"/>
                <p:cNvSpPr txBox="1"/>
                <p:nvPr/>
              </p:nvSpPr>
              <p:spPr>
                <a:xfrm>
                  <a:off x="1019831" y="1055913"/>
                  <a:ext cx="121016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800" dirty="0" smtClean="0"/>
                    <a:t>#6895.</a:t>
                  </a:r>
                  <a:r>
                    <a:rPr kumimoji="1" lang="ko-KR" altLang="en-US" sz="800" dirty="0" smtClean="0"/>
                    <a:t> </a:t>
                  </a:r>
                  <a:r>
                    <a:rPr kumimoji="1" lang="en-US" altLang="ko-KR" sz="800" dirty="0" smtClean="0"/>
                    <a:t>OOOOO </a:t>
                  </a:r>
                  <a:r>
                    <a:rPr kumimoji="1" lang="ko-KR" altLang="en-US" sz="800" dirty="0" smtClean="0"/>
                    <a:t>논문</a:t>
                  </a:r>
                  <a:endParaRPr kumimoji="1" lang="ko-KR" altLang="en-US" sz="800" dirty="0"/>
                </a:p>
              </p:txBody>
            </p:sp>
            <p:cxnSp>
              <p:nvCxnSpPr>
                <p:cNvPr id="142" name="직선 연결선[R] 141"/>
                <p:cNvCxnSpPr/>
                <p:nvPr/>
              </p:nvCxnSpPr>
              <p:spPr>
                <a:xfrm>
                  <a:off x="1008945" y="1250723"/>
                  <a:ext cx="12101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8" name="텍스트 상자 137"/>
              <p:cNvSpPr txBox="1"/>
              <p:nvPr/>
            </p:nvSpPr>
            <p:spPr>
              <a:xfrm>
                <a:off x="7073213" y="1061043"/>
                <a:ext cx="50074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smtClean="0"/>
                  <a:t>조회수</a:t>
                </a:r>
                <a:endParaRPr kumimoji="1" lang="ko-KR" altLang="en-US" sz="800" dirty="0"/>
              </a:p>
            </p:txBody>
          </p:sp>
        </p:grpSp>
        <p:grpSp>
          <p:nvGrpSpPr>
            <p:cNvPr id="143" name="그룹 142"/>
            <p:cNvGrpSpPr/>
            <p:nvPr/>
          </p:nvGrpSpPr>
          <p:grpSpPr>
            <a:xfrm>
              <a:off x="4195957" y="1426823"/>
              <a:ext cx="2768398" cy="220574"/>
              <a:chOff x="4805558" y="1055913"/>
              <a:chExt cx="2768398" cy="220574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4805558" y="1055913"/>
                <a:ext cx="2307770" cy="215444"/>
                <a:chOff x="1008945" y="1055913"/>
                <a:chExt cx="2307770" cy="215444"/>
              </a:xfrm>
            </p:grpSpPr>
            <p:sp>
              <p:nvSpPr>
                <p:cNvPr id="146" name="텍스트 상자 145"/>
                <p:cNvSpPr txBox="1"/>
                <p:nvPr/>
              </p:nvSpPr>
              <p:spPr>
                <a:xfrm>
                  <a:off x="2261727" y="1055913"/>
                  <a:ext cx="511628" cy="21544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127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800" dirty="0" smtClean="0"/>
                    <a:t>검수중</a:t>
                  </a:r>
                  <a:endParaRPr kumimoji="1" lang="ko-KR" altLang="en-US" sz="800" dirty="0"/>
                </a:p>
              </p:txBody>
            </p:sp>
            <p:sp>
              <p:nvSpPr>
                <p:cNvPr id="147" name="텍스트 상자 146"/>
                <p:cNvSpPr txBox="1"/>
                <p:nvPr/>
              </p:nvSpPr>
              <p:spPr>
                <a:xfrm>
                  <a:off x="2805087" y="1055913"/>
                  <a:ext cx="511628" cy="2154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127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800" b="1" dirty="0" smtClean="0"/>
                    <a:t>ver3.0</a:t>
                  </a:r>
                  <a:endParaRPr kumimoji="1" lang="ko-KR" altLang="en-US" sz="800" b="1" dirty="0"/>
                </a:p>
              </p:txBody>
            </p:sp>
            <p:sp>
              <p:nvSpPr>
                <p:cNvPr id="148" name="텍스트 상자 147"/>
                <p:cNvSpPr txBox="1"/>
                <p:nvPr/>
              </p:nvSpPr>
              <p:spPr>
                <a:xfrm>
                  <a:off x="1019831" y="1055913"/>
                  <a:ext cx="121016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800" dirty="0" smtClean="0"/>
                    <a:t>#6896.</a:t>
                  </a:r>
                  <a:r>
                    <a:rPr kumimoji="1" lang="ko-KR" altLang="en-US" sz="800" dirty="0" smtClean="0"/>
                    <a:t> </a:t>
                  </a:r>
                  <a:r>
                    <a:rPr kumimoji="1" lang="en-US" altLang="ko-KR" sz="800" dirty="0" smtClean="0"/>
                    <a:t>OOOOO </a:t>
                  </a:r>
                  <a:r>
                    <a:rPr kumimoji="1" lang="ko-KR" altLang="en-US" sz="800" dirty="0" smtClean="0"/>
                    <a:t>논문</a:t>
                  </a:r>
                  <a:endParaRPr kumimoji="1" lang="ko-KR" altLang="en-US" sz="800" dirty="0"/>
                </a:p>
              </p:txBody>
            </p:sp>
            <p:cxnSp>
              <p:nvCxnSpPr>
                <p:cNvPr id="149" name="직선 연결선[R] 148"/>
                <p:cNvCxnSpPr/>
                <p:nvPr/>
              </p:nvCxnSpPr>
              <p:spPr>
                <a:xfrm>
                  <a:off x="1008945" y="1250723"/>
                  <a:ext cx="12101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텍스트 상자 144"/>
              <p:cNvSpPr txBox="1"/>
              <p:nvPr/>
            </p:nvSpPr>
            <p:spPr>
              <a:xfrm>
                <a:off x="7073213" y="1061043"/>
                <a:ext cx="50074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smtClean="0"/>
                  <a:t>조회수</a:t>
                </a:r>
                <a:endParaRPr kumimoji="1" lang="ko-KR" altLang="en-US" sz="800" dirty="0"/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4195957" y="1718026"/>
              <a:ext cx="2768398" cy="220574"/>
              <a:chOff x="4805558" y="1055913"/>
              <a:chExt cx="2768398" cy="220574"/>
            </a:xfrm>
          </p:grpSpPr>
          <p:grpSp>
            <p:nvGrpSpPr>
              <p:cNvPr id="151" name="그룹 150"/>
              <p:cNvGrpSpPr/>
              <p:nvPr/>
            </p:nvGrpSpPr>
            <p:grpSpPr>
              <a:xfrm>
                <a:off x="4805558" y="1055913"/>
                <a:ext cx="2307770" cy="215444"/>
                <a:chOff x="1008945" y="1055913"/>
                <a:chExt cx="2307770" cy="215444"/>
              </a:xfrm>
            </p:grpSpPr>
            <p:sp>
              <p:nvSpPr>
                <p:cNvPr id="153" name="텍스트 상자 152"/>
                <p:cNvSpPr txBox="1"/>
                <p:nvPr/>
              </p:nvSpPr>
              <p:spPr>
                <a:xfrm>
                  <a:off x="2261727" y="1055913"/>
                  <a:ext cx="543360" cy="20005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softEdge rad="127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700" dirty="0" smtClean="0"/>
                    <a:t>검수완료</a:t>
                  </a:r>
                  <a:endParaRPr kumimoji="1" lang="ko-KR" altLang="en-US" sz="700" dirty="0"/>
                </a:p>
              </p:txBody>
            </p:sp>
            <p:sp>
              <p:nvSpPr>
                <p:cNvPr id="154" name="텍스트 상자 153"/>
                <p:cNvSpPr txBox="1"/>
                <p:nvPr/>
              </p:nvSpPr>
              <p:spPr>
                <a:xfrm>
                  <a:off x="2805087" y="1055913"/>
                  <a:ext cx="511628" cy="2154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127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800" b="1" dirty="0" smtClean="0"/>
                    <a:t>ver4.0</a:t>
                  </a:r>
                  <a:endParaRPr kumimoji="1" lang="ko-KR" altLang="en-US" sz="800" b="1" dirty="0"/>
                </a:p>
              </p:txBody>
            </p:sp>
            <p:sp>
              <p:nvSpPr>
                <p:cNvPr id="155" name="텍스트 상자 154"/>
                <p:cNvSpPr txBox="1"/>
                <p:nvPr/>
              </p:nvSpPr>
              <p:spPr>
                <a:xfrm>
                  <a:off x="1019831" y="1055913"/>
                  <a:ext cx="121016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800" dirty="0" smtClean="0"/>
                    <a:t>#6897.</a:t>
                  </a:r>
                  <a:r>
                    <a:rPr kumimoji="1" lang="ko-KR" altLang="en-US" sz="800" dirty="0" smtClean="0"/>
                    <a:t> </a:t>
                  </a:r>
                  <a:r>
                    <a:rPr kumimoji="1" lang="en-US" altLang="ko-KR" sz="800" dirty="0" smtClean="0"/>
                    <a:t>OOOOO </a:t>
                  </a:r>
                  <a:r>
                    <a:rPr kumimoji="1" lang="ko-KR" altLang="en-US" sz="800" dirty="0" smtClean="0"/>
                    <a:t>논문</a:t>
                  </a:r>
                  <a:endParaRPr kumimoji="1" lang="ko-KR" altLang="en-US" sz="800" dirty="0"/>
                </a:p>
              </p:txBody>
            </p:sp>
            <p:cxnSp>
              <p:nvCxnSpPr>
                <p:cNvPr id="156" name="직선 연결선[R] 155"/>
                <p:cNvCxnSpPr/>
                <p:nvPr/>
              </p:nvCxnSpPr>
              <p:spPr>
                <a:xfrm>
                  <a:off x="1008945" y="1250723"/>
                  <a:ext cx="12101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텍스트 상자 151"/>
              <p:cNvSpPr txBox="1"/>
              <p:nvPr/>
            </p:nvSpPr>
            <p:spPr>
              <a:xfrm>
                <a:off x="7073213" y="1061043"/>
                <a:ext cx="50074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smtClean="0"/>
                  <a:t>조회수</a:t>
                </a:r>
                <a:endParaRPr kumimoji="1" lang="ko-KR" altLang="en-US" sz="800" dirty="0"/>
              </a:p>
            </p:txBody>
          </p:sp>
        </p:grpSp>
        <p:grpSp>
          <p:nvGrpSpPr>
            <p:cNvPr id="157" name="그룹 156"/>
            <p:cNvGrpSpPr/>
            <p:nvPr/>
          </p:nvGrpSpPr>
          <p:grpSpPr>
            <a:xfrm>
              <a:off x="4056019" y="547037"/>
              <a:ext cx="2897450" cy="204513"/>
              <a:chOff x="4676506" y="775641"/>
              <a:chExt cx="2897450" cy="204513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4676506" y="775641"/>
                <a:ext cx="2897450" cy="204513"/>
              </a:xfrm>
              <a:prstGeom prst="rect">
                <a:avLst/>
              </a:prstGeom>
              <a:solidFill>
                <a:srgbClr val="546A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4769190" y="829975"/>
                <a:ext cx="108000" cy="108000"/>
              </a:xfrm>
              <a:prstGeom prst="ellipse">
                <a:avLst/>
              </a:prstGeom>
              <a:solidFill>
                <a:srgbClr val="EE7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4945211" y="824790"/>
                <a:ext cx="108000" cy="108000"/>
              </a:xfrm>
              <a:prstGeom prst="ellipse">
                <a:avLst/>
              </a:prstGeom>
              <a:solidFill>
                <a:srgbClr val="F1C5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5132780" y="818927"/>
                <a:ext cx="108000" cy="108000"/>
              </a:xfrm>
              <a:prstGeom prst="ellipse">
                <a:avLst/>
              </a:prstGeom>
              <a:solidFill>
                <a:srgbClr val="4FBB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65" name="그룹 164"/>
          <p:cNvGrpSpPr/>
          <p:nvPr/>
        </p:nvGrpSpPr>
        <p:grpSpPr>
          <a:xfrm>
            <a:off x="4576323" y="1637804"/>
            <a:ext cx="2897450" cy="2897450"/>
            <a:chOff x="7852632" y="547772"/>
            <a:chExt cx="2897450" cy="2897450"/>
          </a:xfrm>
        </p:grpSpPr>
        <p:sp>
          <p:nvSpPr>
            <p:cNvPr id="166" name="직사각형 165"/>
            <p:cNvSpPr/>
            <p:nvPr/>
          </p:nvSpPr>
          <p:spPr>
            <a:xfrm>
              <a:off x="7852632" y="547772"/>
              <a:ext cx="2897450" cy="289745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8121337" y="908425"/>
              <a:ext cx="2340428" cy="215444"/>
              <a:chOff x="1164771" y="1055914"/>
              <a:chExt cx="2340428" cy="215444"/>
            </a:xfrm>
          </p:grpSpPr>
          <p:sp>
            <p:nvSpPr>
              <p:cNvPr id="182" name="텍스트 상자 181"/>
              <p:cNvSpPr txBox="1"/>
              <p:nvPr/>
            </p:nvSpPr>
            <p:spPr>
              <a:xfrm>
                <a:off x="1164771" y="1055914"/>
                <a:ext cx="511628" cy="2154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softEdge rad="127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 smtClean="0"/>
                  <a:t>대분류</a:t>
                </a:r>
                <a:endParaRPr kumimoji="1" lang="ko-KR" altLang="en-US" sz="800" dirty="0"/>
              </a:p>
            </p:txBody>
          </p:sp>
          <p:sp>
            <p:nvSpPr>
              <p:cNvPr id="183" name="텍스트 상자 182"/>
              <p:cNvSpPr txBox="1"/>
              <p:nvPr/>
            </p:nvSpPr>
            <p:spPr>
              <a:xfrm>
                <a:off x="1729903" y="1055914"/>
                <a:ext cx="511628" cy="21544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>
                <a:softEdge rad="127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 smtClean="0"/>
                  <a:t>소분류</a:t>
                </a:r>
                <a:endParaRPr kumimoji="1" lang="ko-KR" altLang="en-US" sz="800" dirty="0"/>
              </a:p>
            </p:txBody>
          </p:sp>
          <p:sp>
            <p:nvSpPr>
              <p:cNvPr id="184" name="텍스트 상자 183"/>
              <p:cNvSpPr txBox="1"/>
              <p:nvPr/>
            </p:nvSpPr>
            <p:spPr>
              <a:xfrm>
                <a:off x="2295035" y="1055914"/>
                <a:ext cx="121016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dirty="0" smtClean="0"/>
                  <a:t>           제목</a:t>
                </a:r>
                <a:endParaRPr kumimoji="1" lang="ko-KR" altLang="en-US" sz="800" dirty="0"/>
              </a:p>
            </p:txBody>
          </p:sp>
          <p:cxnSp>
            <p:nvCxnSpPr>
              <p:cNvPr id="185" name="직선 연결선[R] 184"/>
              <p:cNvCxnSpPr/>
              <p:nvPr/>
            </p:nvCxnSpPr>
            <p:spPr>
              <a:xfrm>
                <a:off x="2284149" y="1250724"/>
                <a:ext cx="12101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/>
            <p:cNvGrpSpPr/>
            <p:nvPr/>
          </p:nvGrpSpPr>
          <p:grpSpPr>
            <a:xfrm>
              <a:off x="7852632" y="553114"/>
              <a:ext cx="2897450" cy="204513"/>
              <a:chOff x="4676506" y="775641"/>
              <a:chExt cx="2897450" cy="204513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4676506" y="775641"/>
                <a:ext cx="2897450" cy="204513"/>
              </a:xfrm>
              <a:prstGeom prst="rect">
                <a:avLst/>
              </a:prstGeom>
              <a:solidFill>
                <a:srgbClr val="546A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9" name="타원 178"/>
              <p:cNvSpPr/>
              <p:nvPr/>
            </p:nvSpPr>
            <p:spPr>
              <a:xfrm>
                <a:off x="4769190" y="829975"/>
                <a:ext cx="108000" cy="108000"/>
              </a:xfrm>
              <a:prstGeom prst="ellipse">
                <a:avLst/>
              </a:prstGeom>
              <a:solidFill>
                <a:srgbClr val="EE7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0" name="타원 179"/>
              <p:cNvSpPr/>
              <p:nvPr/>
            </p:nvSpPr>
            <p:spPr>
              <a:xfrm>
                <a:off x="4945211" y="824790"/>
                <a:ext cx="108000" cy="108000"/>
              </a:xfrm>
              <a:prstGeom prst="ellipse">
                <a:avLst/>
              </a:prstGeom>
              <a:solidFill>
                <a:srgbClr val="F1C5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타원 180"/>
              <p:cNvSpPr/>
              <p:nvPr/>
            </p:nvSpPr>
            <p:spPr>
              <a:xfrm>
                <a:off x="5132780" y="818927"/>
                <a:ext cx="108000" cy="108000"/>
              </a:xfrm>
              <a:prstGeom prst="ellipse">
                <a:avLst/>
              </a:prstGeom>
              <a:solidFill>
                <a:srgbClr val="4FBB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0074" y="1288012"/>
              <a:ext cx="2603871" cy="1333818"/>
            </a:xfrm>
            <a:prstGeom prst="rect">
              <a:avLst/>
            </a:prstGeom>
          </p:spPr>
        </p:pic>
        <p:sp>
          <p:nvSpPr>
            <p:cNvPr id="170" name="텍스트 상자 169"/>
            <p:cNvSpPr txBox="1"/>
            <p:nvPr/>
          </p:nvSpPr>
          <p:spPr>
            <a:xfrm>
              <a:off x="8632536" y="2273491"/>
              <a:ext cx="16219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dirty="0" smtClean="0"/>
                <a:t>PDF</a:t>
              </a:r>
              <a:r>
                <a:rPr kumimoji="1" lang="ko-KR" altLang="en-US" sz="900" dirty="0" smtClean="0"/>
                <a:t>를 </a:t>
              </a:r>
              <a:r>
                <a:rPr kumimoji="1" lang="ko-KR" altLang="en-US" sz="900" dirty="0" smtClean="0"/>
                <a:t>업로드해주세요</a:t>
              </a:r>
              <a:r>
                <a:rPr kumimoji="1" lang="en-US" altLang="ko-KR" sz="900" dirty="0" smtClean="0"/>
                <a:t>.</a:t>
              </a:r>
              <a:endParaRPr kumimoji="1" lang="ko-KR" altLang="en-US" sz="900" dirty="0"/>
            </a:p>
          </p:txBody>
        </p:sp>
        <p:sp>
          <p:nvSpPr>
            <p:cNvPr id="171" name="텍스트 상자 170"/>
            <p:cNvSpPr txBox="1"/>
            <p:nvPr/>
          </p:nvSpPr>
          <p:spPr>
            <a:xfrm>
              <a:off x="7945316" y="2669828"/>
              <a:ext cx="22782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1">
                      <a:lumMod val="75000"/>
                    </a:schemeClr>
                  </a:solidFill>
                </a:rPr>
                <a:t>Comments</a:t>
              </a:r>
              <a:endParaRPr kumimoji="1" lang="en-US" altLang="ko-KR" sz="8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kumimoji="1" lang="en-US" altLang="ko-KR" sz="600" dirty="0" smtClean="0"/>
            </a:p>
            <a:p>
              <a:r>
                <a:rPr kumimoji="1" lang="ko-KR" altLang="en-US" sz="600" dirty="0" smtClean="0"/>
                <a:t>철수 </a:t>
              </a:r>
              <a:r>
                <a:rPr kumimoji="1" lang="en-US" altLang="ko-KR" sz="600" dirty="0" smtClean="0"/>
                <a:t>:</a:t>
              </a:r>
              <a:r>
                <a:rPr kumimoji="1" lang="ko-KR" altLang="en-US" sz="600" dirty="0" smtClean="0"/>
                <a:t> </a:t>
              </a:r>
              <a:r>
                <a:rPr kumimoji="1" lang="en-US" altLang="ko-KR" sz="600" dirty="0" smtClean="0"/>
                <a:t>OOO</a:t>
              </a:r>
              <a:r>
                <a:rPr kumimoji="1" lang="ko-KR" altLang="en-US" sz="600" dirty="0" smtClean="0"/>
                <a:t>부분에 수정이 필요합니다</a:t>
              </a:r>
              <a:r>
                <a:rPr kumimoji="1" lang="en-US" altLang="ko-KR" sz="600" dirty="0" smtClean="0"/>
                <a:t>.</a:t>
              </a:r>
            </a:p>
            <a:p>
              <a:r>
                <a:rPr kumimoji="1" lang="en-US" altLang="ko-KR" sz="600" dirty="0" smtClean="0"/>
                <a:t/>
              </a:r>
              <a:br>
                <a:rPr kumimoji="1" lang="en-US" altLang="ko-KR" sz="600" dirty="0" smtClean="0"/>
              </a:br>
              <a:r>
                <a:rPr kumimoji="1" lang="ko-KR" altLang="en-US" sz="600" dirty="0" smtClean="0"/>
                <a:t>영희 </a:t>
              </a:r>
              <a:r>
                <a:rPr kumimoji="1" lang="en-US" altLang="ko-KR" sz="600" dirty="0" smtClean="0"/>
                <a:t>:</a:t>
              </a:r>
              <a:r>
                <a:rPr kumimoji="1" lang="ko-KR" altLang="en-US" sz="600" dirty="0" smtClean="0"/>
                <a:t> </a:t>
              </a:r>
              <a:r>
                <a:rPr kumimoji="1" lang="en-US" altLang="ko-KR" sz="600" dirty="0" smtClean="0"/>
                <a:t>OOO</a:t>
              </a:r>
              <a:r>
                <a:rPr kumimoji="1" lang="ko-KR" altLang="en-US" sz="600" dirty="0" smtClean="0"/>
                <a:t>라는 용어 사용에 대해 검토하셔야할 것 같습니다</a:t>
              </a:r>
              <a:r>
                <a:rPr kumimoji="1" lang="en-US" altLang="ko-KR" sz="600" dirty="0" smtClean="0"/>
                <a:t>.</a:t>
              </a:r>
              <a:endParaRPr kumimoji="1" lang="ko-KR" altLang="en-US" sz="600" dirty="0"/>
            </a:p>
          </p:txBody>
        </p:sp>
        <p:sp>
          <p:nvSpPr>
            <p:cNvPr id="172" name="텍스트 상자 171"/>
            <p:cNvSpPr txBox="1"/>
            <p:nvPr/>
          </p:nvSpPr>
          <p:spPr>
            <a:xfrm>
              <a:off x="10223534" y="2859445"/>
              <a:ext cx="391886" cy="2154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b="1" dirty="0" smtClean="0"/>
                <a:t>수정</a:t>
              </a:r>
              <a:endParaRPr kumimoji="1" lang="ko-KR" altLang="en-US" sz="800" b="1" dirty="0"/>
            </a:p>
          </p:txBody>
        </p:sp>
        <p:sp>
          <p:nvSpPr>
            <p:cNvPr id="173" name="텍스트 상자 172"/>
            <p:cNvSpPr txBox="1"/>
            <p:nvPr/>
          </p:nvSpPr>
          <p:spPr>
            <a:xfrm>
              <a:off x="10223534" y="3065229"/>
              <a:ext cx="391886" cy="215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kumimoji="1" lang="ko-KR" altLang="en-US" sz="800" b="1" dirty="0" smtClean="0"/>
                <a:t>등록</a:t>
              </a:r>
              <a:endParaRPr kumimoji="1" lang="ko-KR" altLang="en-US" sz="800" b="1" dirty="0"/>
            </a:p>
          </p:txBody>
        </p:sp>
        <p:sp>
          <p:nvSpPr>
            <p:cNvPr id="176" name="텍스트 상자 175"/>
            <p:cNvSpPr txBox="1"/>
            <p:nvPr/>
          </p:nvSpPr>
          <p:spPr>
            <a:xfrm>
              <a:off x="10164720" y="1099580"/>
              <a:ext cx="511628" cy="215444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kumimoji="1" lang="en-US" altLang="ko-KR" sz="800" b="1" dirty="0" smtClean="0">
                  <a:solidFill>
                    <a:schemeClr val="accent1">
                      <a:lumMod val="75000"/>
                    </a:schemeClr>
                  </a:solidFill>
                </a:rPr>
                <a:t>ver3.0</a:t>
              </a:r>
              <a:endParaRPr kumimoji="1" lang="ko-KR" altLang="en-US" sz="8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86" name="텍스트상자 7">
            <a:extLst>
              <a:ext uri="{FF2B5EF4-FFF2-40B4-BE49-F238E27FC236}">
                <a16:creationId xmlns:a16="http://schemas.microsoft.com/office/drawing/2014/main" xmlns="" id="{A9C8F41F-C2C8-3949-B78A-323F5CC934A6}"/>
              </a:ext>
            </a:extLst>
          </p:cNvPr>
          <p:cNvSpPr txBox="1"/>
          <p:nvPr/>
        </p:nvSpPr>
        <p:spPr>
          <a:xfrm>
            <a:off x="4953028" y="4692216"/>
            <a:ext cx="2162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논문을 검수하고 </a:t>
            </a:r>
            <a:endParaRPr kumimoji="1" lang="en-US" altLang="ko-KR" sz="2000" i="1" dirty="0" smtClean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등록하는 페이지</a:t>
            </a:r>
            <a:endParaRPr kumimoji="1" lang="ko-KR" altLang="en-US" sz="2000" i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7" name="텍스트상자 7">
            <a:extLst>
              <a:ext uri="{FF2B5EF4-FFF2-40B4-BE49-F238E27FC236}">
                <a16:creationId xmlns:a16="http://schemas.microsoft.com/office/drawing/2014/main" xmlns="" id="{A9C8F41F-C2C8-3949-B78A-323F5CC934A6}"/>
              </a:ext>
            </a:extLst>
          </p:cNvPr>
          <p:cNvSpPr txBox="1"/>
          <p:nvPr/>
        </p:nvSpPr>
        <p:spPr>
          <a:xfrm>
            <a:off x="-287440" y="4692216"/>
            <a:ext cx="5439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필요한 논문들을 열람할 수</a:t>
            </a:r>
            <a:endParaRPr kumimoji="1" lang="en-US" altLang="ko-KR" sz="2000" i="1" dirty="0" smtClean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 페이지</a:t>
            </a:r>
            <a:endParaRPr kumimoji="1" lang="ko-KR" altLang="en-US" sz="2000" i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8168604" y="1622575"/>
            <a:ext cx="2897450" cy="2897450"/>
            <a:chOff x="5575951" y="3720902"/>
            <a:chExt cx="2897450" cy="2897450"/>
          </a:xfrm>
        </p:grpSpPr>
        <p:sp>
          <p:nvSpPr>
            <p:cNvPr id="189" name="직사각형 188"/>
            <p:cNvSpPr/>
            <p:nvPr/>
          </p:nvSpPr>
          <p:spPr>
            <a:xfrm>
              <a:off x="5731989" y="5658429"/>
              <a:ext cx="2454069" cy="1839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5575951" y="3720902"/>
              <a:ext cx="2897450" cy="289745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1" name="그룹 190"/>
            <p:cNvGrpSpPr/>
            <p:nvPr/>
          </p:nvGrpSpPr>
          <p:grpSpPr>
            <a:xfrm>
              <a:off x="5773144" y="4135765"/>
              <a:ext cx="2270838" cy="230832"/>
              <a:chOff x="1131958" y="1086712"/>
              <a:chExt cx="2270838" cy="230832"/>
            </a:xfrm>
          </p:grpSpPr>
          <p:sp>
            <p:nvSpPr>
              <p:cNvPr id="203" name="텍스트 상자 202"/>
              <p:cNvSpPr txBox="1"/>
              <p:nvPr/>
            </p:nvSpPr>
            <p:spPr>
              <a:xfrm>
                <a:off x="1131958" y="1086712"/>
                <a:ext cx="227083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900" dirty="0" smtClean="0"/>
                  <a:t>글 제목  </a:t>
                </a:r>
                <a:r>
                  <a:rPr kumimoji="1" lang="en-US" altLang="ko-KR" sz="900" dirty="0" smtClean="0"/>
                  <a:t>#36.</a:t>
                </a:r>
                <a:r>
                  <a:rPr kumimoji="1" lang="ko-KR" altLang="en-US" sz="900" dirty="0" smtClean="0"/>
                  <a:t> </a:t>
                </a:r>
                <a:r>
                  <a:rPr kumimoji="1" lang="en-US" altLang="ko-KR" sz="900" dirty="0" smtClean="0"/>
                  <a:t>OOO</a:t>
                </a:r>
                <a:r>
                  <a:rPr kumimoji="1" lang="ko-KR" altLang="en-US" sz="900" dirty="0" smtClean="0"/>
                  <a:t>프로젝트에 관하여 </a:t>
                </a:r>
                <a:endParaRPr kumimoji="1" lang="ko-KR" altLang="en-US" sz="900" dirty="0"/>
              </a:p>
            </p:txBody>
          </p:sp>
          <p:cxnSp>
            <p:nvCxnSpPr>
              <p:cNvPr id="204" name="직선 연결선[R] 203"/>
              <p:cNvCxnSpPr/>
              <p:nvPr/>
            </p:nvCxnSpPr>
            <p:spPr>
              <a:xfrm>
                <a:off x="1682061" y="1273570"/>
                <a:ext cx="17207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그룹 191"/>
            <p:cNvGrpSpPr/>
            <p:nvPr/>
          </p:nvGrpSpPr>
          <p:grpSpPr>
            <a:xfrm>
              <a:off x="5575951" y="3726244"/>
              <a:ext cx="2897450" cy="204513"/>
              <a:chOff x="4676506" y="775641"/>
              <a:chExt cx="2897450" cy="204513"/>
            </a:xfrm>
          </p:grpSpPr>
          <p:sp>
            <p:nvSpPr>
              <p:cNvPr id="199" name="직사각형 198"/>
              <p:cNvSpPr/>
              <p:nvPr/>
            </p:nvSpPr>
            <p:spPr>
              <a:xfrm>
                <a:off x="4676506" y="775641"/>
                <a:ext cx="2897450" cy="204513"/>
              </a:xfrm>
              <a:prstGeom prst="rect">
                <a:avLst/>
              </a:prstGeom>
              <a:solidFill>
                <a:srgbClr val="546A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0" name="타원 199"/>
              <p:cNvSpPr/>
              <p:nvPr/>
            </p:nvSpPr>
            <p:spPr>
              <a:xfrm>
                <a:off x="4769190" y="829975"/>
                <a:ext cx="108000" cy="108000"/>
              </a:xfrm>
              <a:prstGeom prst="ellipse">
                <a:avLst/>
              </a:prstGeom>
              <a:solidFill>
                <a:srgbClr val="EE7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타원 200"/>
              <p:cNvSpPr/>
              <p:nvPr/>
            </p:nvSpPr>
            <p:spPr>
              <a:xfrm>
                <a:off x="4945211" y="824790"/>
                <a:ext cx="108000" cy="108000"/>
              </a:xfrm>
              <a:prstGeom prst="ellipse">
                <a:avLst/>
              </a:prstGeom>
              <a:solidFill>
                <a:srgbClr val="F1C5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5132780" y="818927"/>
                <a:ext cx="108000" cy="108000"/>
              </a:xfrm>
              <a:prstGeom prst="ellipse">
                <a:avLst/>
              </a:prstGeom>
              <a:solidFill>
                <a:srgbClr val="4FBB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93" name="텍스트 상자 192"/>
            <p:cNvSpPr txBox="1"/>
            <p:nvPr/>
          </p:nvSpPr>
          <p:spPr>
            <a:xfrm>
              <a:off x="5766945" y="4468405"/>
              <a:ext cx="2488070" cy="9694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b="1" dirty="0" smtClean="0"/>
                <a:t>[</a:t>
              </a:r>
              <a:r>
                <a:rPr kumimoji="1" lang="ko-KR" altLang="en-US" sz="900" b="1" dirty="0" smtClean="0"/>
                <a:t>내용</a:t>
              </a:r>
              <a:r>
                <a:rPr kumimoji="1" lang="en-US" altLang="ko-KR" sz="900" b="1" dirty="0" smtClean="0"/>
                <a:t>]</a:t>
              </a:r>
            </a:p>
            <a:p>
              <a:endParaRPr kumimoji="1" lang="en-US" altLang="ko-KR" sz="800" dirty="0"/>
            </a:p>
            <a:p>
              <a:r>
                <a:rPr kumimoji="1" lang="ko-KR" altLang="en-US" sz="1000" dirty="0" smtClean="0"/>
                <a:t>저는 </a:t>
              </a:r>
              <a:r>
                <a:rPr kumimoji="1" lang="en-US" altLang="ko-KR" sz="1000" dirty="0" smtClean="0"/>
                <a:t>OOO</a:t>
              </a:r>
              <a:r>
                <a:rPr kumimoji="1" lang="ko-KR" altLang="en-US" sz="1000" dirty="0" smtClean="0"/>
                <a:t> 프로젝트를 진행하려 합니다</a:t>
              </a:r>
              <a:r>
                <a:rPr kumimoji="1" lang="en-US" altLang="ko-KR" sz="1000" dirty="0" smtClean="0"/>
                <a:t>.</a:t>
              </a:r>
            </a:p>
            <a:p>
              <a:r>
                <a:rPr kumimoji="1" lang="ko-KR" altLang="en-US" sz="1000" dirty="0" smtClean="0"/>
                <a:t>새로운 분야여서 어느 논문을 참조해야 할지</a:t>
              </a:r>
              <a:r>
                <a:rPr kumimoji="1" lang="ko-KR" altLang="en-US" sz="1000" dirty="0"/>
                <a:t> </a:t>
              </a:r>
              <a:r>
                <a:rPr kumimoji="1" lang="ko-KR" altLang="en-US" sz="1000" dirty="0" smtClean="0"/>
                <a:t>감이 잡히질 않아 여러분의 조언을 구합니다</a:t>
              </a:r>
              <a:r>
                <a:rPr kumimoji="1" lang="en-US" altLang="ko-KR" sz="1000" dirty="0"/>
                <a:t>!</a:t>
              </a:r>
            </a:p>
          </p:txBody>
        </p:sp>
        <p:sp>
          <p:nvSpPr>
            <p:cNvPr id="194" name="텍스트 상자 193"/>
            <p:cNvSpPr txBox="1"/>
            <p:nvPr/>
          </p:nvSpPr>
          <p:spPr>
            <a:xfrm>
              <a:off x="5695117" y="5452366"/>
              <a:ext cx="2559897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1">
                      <a:lumMod val="75000"/>
                    </a:schemeClr>
                  </a:solidFill>
                </a:rPr>
                <a:t>Comments</a:t>
              </a:r>
              <a:endParaRPr kumimoji="1" lang="en-US" altLang="ko-KR" sz="8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kumimoji="1" lang="en-US" altLang="ko-KR" sz="600" dirty="0" smtClean="0"/>
            </a:p>
            <a:p>
              <a:r>
                <a:rPr kumimoji="1" lang="ko-KR" altLang="en-US" sz="600" dirty="0" smtClean="0"/>
                <a:t>    철수 </a:t>
              </a:r>
              <a:r>
                <a:rPr kumimoji="1" lang="en-US" altLang="ko-KR" sz="600" dirty="0" smtClean="0"/>
                <a:t>:</a:t>
              </a:r>
              <a:r>
                <a:rPr kumimoji="1" lang="ko-KR" altLang="en-US" sz="600" dirty="0" smtClean="0"/>
                <a:t>  정보보안 분야이군요 </a:t>
              </a:r>
              <a:r>
                <a:rPr kumimoji="1" lang="en-US" altLang="ko-KR" sz="600" dirty="0" smtClean="0"/>
                <a:t>#92,</a:t>
              </a:r>
              <a:r>
                <a:rPr kumimoji="1" lang="ko-KR" altLang="en-US" sz="600" dirty="0" smtClean="0"/>
                <a:t> </a:t>
              </a:r>
              <a:r>
                <a:rPr kumimoji="1" lang="en-US" altLang="ko-KR" sz="600" dirty="0" smtClean="0"/>
                <a:t>#961</a:t>
              </a:r>
              <a:r>
                <a:rPr kumimoji="1" lang="ko-KR" altLang="en-US" sz="600" dirty="0"/>
                <a:t> </a:t>
              </a:r>
              <a:r>
                <a:rPr kumimoji="1" lang="en-US" altLang="ko-KR" sz="600" dirty="0" smtClean="0"/>
                <a:t>,</a:t>
              </a:r>
              <a:r>
                <a:rPr kumimoji="1" lang="ko-KR" altLang="en-US" sz="600" dirty="0" smtClean="0"/>
                <a:t> </a:t>
              </a:r>
              <a:r>
                <a:rPr kumimoji="1" lang="en-US" altLang="ko-KR" sz="600" dirty="0" smtClean="0"/>
                <a:t>#1068</a:t>
              </a:r>
              <a:r>
                <a:rPr kumimoji="1" lang="ko-KR" altLang="en-US" sz="600" dirty="0" smtClean="0"/>
                <a:t> 을 참조해보세요</a:t>
              </a:r>
              <a:endParaRPr kumimoji="1" lang="en-US" altLang="ko-KR" sz="600" dirty="0" smtClean="0"/>
            </a:p>
            <a:p>
              <a:r>
                <a:rPr kumimoji="1" lang="en-US" altLang="ko-KR" sz="600" dirty="0" smtClean="0"/>
                <a:t/>
              </a:r>
              <a:br>
                <a:rPr kumimoji="1" lang="en-US" altLang="ko-KR" sz="600" dirty="0" smtClean="0"/>
              </a:br>
              <a:r>
                <a:rPr kumimoji="1" lang="ko-KR" altLang="en-US" sz="600" dirty="0" smtClean="0"/>
                <a:t>    영희 </a:t>
              </a:r>
              <a:r>
                <a:rPr kumimoji="1" lang="en-US" altLang="ko-KR" sz="600" dirty="0" smtClean="0"/>
                <a:t>:</a:t>
              </a:r>
              <a:r>
                <a:rPr kumimoji="1" lang="ko-KR" altLang="en-US" sz="600" dirty="0" smtClean="0"/>
                <a:t>  저도 비슷한 프로젝트 경험이 있는데</a:t>
              </a:r>
              <a:r>
                <a:rPr kumimoji="1" lang="en-US" altLang="ko-KR" sz="600" dirty="0" smtClean="0"/>
                <a:t>,</a:t>
              </a:r>
              <a:r>
                <a:rPr kumimoji="1" lang="ko-KR" altLang="en-US" sz="600" dirty="0" smtClean="0"/>
                <a:t> </a:t>
              </a:r>
              <a:r>
                <a:rPr kumimoji="1" lang="en-US" altLang="ko-KR" sz="600" dirty="0" smtClean="0"/>
                <a:t>#2376</a:t>
              </a:r>
              <a:r>
                <a:rPr kumimoji="1" lang="ko-KR" altLang="en-US" sz="600" dirty="0" smtClean="0"/>
                <a:t>이 제일 도움이</a:t>
              </a:r>
              <a:endParaRPr kumimoji="1" lang="en-US" altLang="ko-KR" sz="600" dirty="0" smtClean="0"/>
            </a:p>
            <a:p>
              <a:r>
                <a:rPr kumimoji="1" lang="ko-KR" altLang="en-US" sz="600" dirty="0" smtClean="0"/>
                <a:t>             됐었습니다</a:t>
              </a:r>
              <a:r>
                <a:rPr kumimoji="1" lang="en-US" altLang="ko-KR" sz="600" dirty="0" smtClean="0"/>
                <a:t>!</a:t>
              </a:r>
            </a:p>
            <a:p>
              <a:endParaRPr kumimoji="1" lang="en-US" altLang="ko-KR" sz="600" dirty="0"/>
            </a:p>
            <a:p>
              <a:r>
                <a:rPr kumimoji="1" lang="ko-KR" altLang="en-US" sz="600" dirty="0" smtClean="0"/>
                <a:t>    영준 </a:t>
              </a:r>
              <a:r>
                <a:rPr kumimoji="1" lang="en-US" altLang="ko-KR" sz="600" dirty="0" smtClean="0"/>
                <a:t>:</a:t>
              </a:r>
              <a:r>
                <a:rPr kumimoji="1" lang="ko-KR" altLang="en-US" sz="600" dirty="0" smtClean="0"/>
                <a:t>  </a:t>
              </a:r>
              <a:r>
                <a:rPr kumimoji="1" lang="en-US" altLang="ko-KR" sz="600" dirty="0" smtClean="0"/>
                <a:t>#986,</a:t>
              </a:r>
              <a:r>
                <a:rPr kumimoji="1" lang="ko-KR" altLang="en-US" sz="600" dirty="0" smtClean="0"/>
                <a:t> </a:t>
              </a:r>
              <a:r>
                <a:rPr kumimoji="1" lang="en-US" altLang="ko-KR" sz="600" dirty="0" smtClean="0"/>
                <a:t>#888</a:t>
              </a:r>
              <a:r>
                <a:rPr kumimoji="1" lang="ko-KR" altLang="en-US" sz="600" dirty="0"/>
                <a:t> </a:t>
              </a:r>
              <a:r>
                <a:rPr kumimoji="1" lang="en-US" altLang="ko-KR" sz="600" dirty="0" smtClean="0"/>
                <a:t>,</a:t>
              </a:r>
              <a:r>
                <a:rPr kumimoji="1" lang="ko-KR" altLang="en-US" sz="600" dirty="0" smtClean="0"/>
                <a:t> </a:t>
              </a:r>
              <a:r>
                <a:rPr kumimoji="1" lang="en-US" altLang="ko-KR" sz="600" dirty="0" smtClean="0"/>
                <a:t>#1729</a:t>
              </a:r>
              <a:r>
                <a:rPr kumimoji="1" lang="ko-KR" altLang="en-US" sz="600" dirty="0" smtClean="0"/>
                <a:t>읽어보시면 좋을 것 같습니다</a:t>
              </a:r>
              <a:r>
                <a:rPr kumimoji="1" lang="en-US" altLang="ko-KR" sz="600" dirty="0" smtClean="0"/>
                <a:t>!</a:t>
              </a:r>
              <a:endParaRPr kumimoji="1" lang="ko-KR" altLang="en-US" sz="600" dirty="0"/>
            </a:p>
          </p:txBody>
        </p:sp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767" y="5688149"/>
              <a:ext cx="143329" cy="143329"/>
            </a:xfrm>
            <a:prstGeom prst="rect">
              <a:avLst/>
            </a:prstGeom>
          </p:spPr>
        </p:pic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705" y="5881591"/>
              <a:ext cx="136373" cy="136373"/>
            </a:xfrm>
            <a:prstGeom prst="rect">
              <a:avLst/>
            </a:prstGeom>
          </p:spPr>
        </p:pic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819" y="6147709"/>
              <a:ext cx="152079" cy="152079"/>
            </a:xfrm>
            <a:prstGeom prst="rect">
              <a:avLst/>
            </a:prstGeom>
          </p:spPr>
        </p:pic>
        <p:sp>
          <p:nvSpPr>
            <p:cNvPr id="198" name="텍스트 상자 197"/>
            <p:cNvSpPr txBox="1"/>
            <p:nvPr/>
          </p:nvSpPr>
          <p:spPr>
            <a:xfrm>
              <a:off x="7581208" y="4337089"/>
              <a:ext cx="614383" cy="200055"/>
            </a:xfrm>
            <a:prstGeom prst="rect">
              <a:avLst/>
            </a:prstGeom>
            <a:solidFill>
              <a:srgbClr val="EE7161"/>
            </a:solidFill>
            <a:ln>
              <a:noFill/>
            </a:ln>
            <a:effectLst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b="1" dirty="0" smtClean="0"/>
                <a:t>채택완료</a:t>
              </a:r>
              <a:endParaRPr kumimoji="1" lang="ko-KR" altLang="en-US" sz="700" b="1" dirty="0"/>
            </a:p>
          </p:txBody>
        </p:sp>
      </p:grpSp>
      <p:sp>
        <p:nvSpPr>
          <p:cNvPr id="205" name="텍스트상자 7">
            <a:extLst>
              <a:ext uri="{FF2B5EF4-FFF2-40B4-BE49-F238E27FC236}">
                <a16:creationId xmlns:a16="http://schemas.microsoft.com/office/drawing/2014/main" xmlns="" id="{A9C8F41F-C2C8-3949-B78A-323F5CC934A6}"/>
              </a:ext>
            </a:extLst>
          </p:cNvPr>
          <p:cNvSpPr txBox="1"/>
          <p:nvPr/>
        </p:nvSpPr>
        <p:spPr>
          <a:xfrm>
            <a:off x="8303124" y="4689175"/>
            <a:ext cx="252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논문에 대해 이야기하고 추천해주는</a:t>
            </a:r>
            <a:r>
              <a:rPr kumimoji="1" lang="ko-KR" altLang="en-US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</a:t>
            </a:r>
            <a:endParaRPr kumimoji="1" lang="ko-KR" altLang="en-US" sz="2000" i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22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1">
            <a:extLst>
              <a:ext uri="{FF2B5EF4-FFF2-40B4-BE49-F238E27FC236}">
                <a16:creationId xmlns:a16="http://schemas.microsoft.com/office/drawing/2014/main" xmlns="" id="{43B35F70-B5F8-A041-A546-0983CFB4DE6C}"/>
              </a:ext>
            </a:extLst>
          </p:cNvPr>
          <p:cNvSpPr txBox="1"/>
          <p:nvPr/>
        </p:nvSpPr>
        <p:spPr>
          <a:xfrm>
            <a:off x="236483" y="188072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중간발표 이후 </a:t>
            </a:r>
            <a:r>
              <a:rPr kumimoji="1" lang="ko-KR" altLang="en-US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계획</a:t>
            </a:r>
            <a:endParaRPr kumimoji="1" lang="ko-KR" altLang="en-US" sz="28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015461" y="901932"/>
            <a:ext cx="371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rgbClr val="EE7161"/>
                </a:solidFill>
              </a:rPr>
              <a:t>웹 서비스 </a:t>
            </a:r>
            <a:r>
              <a:rPr kumimoji="1" lang="mr-IN" altLang="ko-KR" sz="2800" b="1" dirty="0" smtClean="0">
                <a:solidFill>
                  <a:srgbClr val="EE7161"/>
                </a:solidFill>
              </a:rPr>
              <a:t>–</a:t>
            </a:r>
            <a:r>
              <a:rPr kumimoji="1" lang="en-US" altLang="ko-KR" sz="2800" b="1" dirty="0" smtClean="0">
                <a:solidFill>
                  <a:srgbClr val="EE7161"/>
                </a:solidFill>
              </a:rPr>
              <a:t> Backend</a:t>
            </a:r>
            <a:endParaRPr kumimoji="1" lang="ko-KR" altLang="en-US" sz="2800" b="1" dirty="0">
              <a:solidFill>
                <a:srgbClr val="EE7161"/>
              </a:solidFill>
            </a:endParaRPr>
          </a:p>
        </p:txBody>
      </p:sp>
      <p:sp>
        <p:nvSpPr>
          <p:cNvPr id="6" name="텍스트상자 7">
            <a:extLst>
              <a:ext uri="{FF2B5EF4-FFF2-40B4-BE49-F238E27FC236}">
                <a16:creationId xmlns:a16="http://schemas.microsoft.com/office/drawing/2014/main" xmlns="" id="{A9C8F41F-C2C8-3949-B78A-323F5CC934A6}"/>
              </a:ext>
            </a:extLst>
          </p:cNvPr>
          <p:cNvSpPr txBox="1"/>
          <p:nvPr/>
        </p:nvSpPr>
        <p:spPr>
          <a:xfrm>
            <a:off x="3563219" y="4555636"/>
            <a:ext cx="5439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명성 시스템을 위한 </a:t>
            </a:r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User DB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2000" i="1" dirty="0" smtClean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 및 기능 구현</a:t>
            </a:r>
            <a:endParaRPr kumimoji="1" lang="ko-KR" altLang="en-US" sz="2000" i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515848" y="2054663"/>
            <a:ext cx="1751849" cy="2188623"/>
            <a:chOff x="637132" y="4087764"/>
            <a:chExt cx="1479407" cy="184825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62" y="5606729"/>
              <a:ext cx="329290" cy="32929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83" y="5176947"/>
              <a:ext cx="329847" cy="32984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32" y="4745065"/>
              <a:ext cx="331947" cy="33194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32" y="4365211"/>
              <a:ext cx="330620" cy="33062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664572" y="4087764"/>
              <a:ext cx="1240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000" b="1" dirty="0" smtClean="0">
                  <a:solidFill>
                    <a:srgbClr val="EE7161"/>
                  </a:solidFill>
                </a:rPr>
                <a:t>명성에 따른 </a:t>
              </a:r>
              <a:r>
                <a:rPr kumimoji="1" lang="en-US" altLang="ko-KR" sz="1000" b="1" dirty="0" smtClean="0">
                  <a:solidFill>
                    <a:srgbClr val="EE7161"/>
                  </a:solidFill>
                </a:rPr>
                <a:t>Level</a:t>
              </a:r>
              <a:endParaRPr kumimoji="1" lang="ko-KR" altLang="en-US" sz="1000" b="1" dirty="0">
                <a:solidFill>
                  <a:srgbClr val="EE7161"/>
                </a:solidFill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998257" y="4395532"/>
              <a:ext cx="11041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b="1" dirty="0" smtClean="0"/>
                <a:t>명성 </a:t>
              </a:r>
              <a:r>
                <a:rPr kumimoji="1" lang="en-US" altLang="ko-KR" sz="900" b="1" dirty="0" smtClean="0"/>
                <a:t>1000 </a:t>
              </a:r>
              <a:r>
                <a:rPr kumimoji="1" lang="ko-KR" altLang="en-US" sz="900" b="1" dirty="0" smtClean="0"/>
                <a:t>이상</a:t>
              </a:r>
              <a:endParaRPr kumimoji="1" lang="ko-KR" altLang="en-US" sz="900" b="1" dirty="0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998257" y="4808533"/>
              <a:ext cx="11041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b="1" dirty="0" smtClean="0"/>
                <a:t>명성 </a:t>
              </a:r>
              <a:r>
                <a:rPr kumimoji="1" lang="en-US" altLang="ko-KR" sz="900" b="1" dirty="0" smtClean="0"/>
                <a:t>500 </a:t>
              </a:r>
              <a:r>
                <a:rPr kumimoji="1" lang="ko-KR" altLang="en-US" sz="900" b="1" dirty="0" smtClean="0"/>
                <a:t>이상</a:t>
              </a:r>
              <a:endParaRPr kumimoji="1" lang="ko-KR" altLang="en-US" sz="900" b="1" dirty="0"/>
            </a:p>
          </p:txBody>
        </p:sp>
        <p:sp>
          <p:nvSpPr>
            <p:cNvPr id="15" name="텍스트 상자 14"/>
            <p:cNvSpPr txBox="1"/>
            <p:nvPr/>
          </p:nvSpPr>
          <p:spPr>
            <a:xfrm>
              <a:off x="1012371" y="5221534"/>
              <a:ext cx="11041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b="1" dirty="0" smtClean="0"/>
                <a:t>명성 </a:t>
              </a:r>
              <a:r>
                <a:rPr kumimoji="1" lang="en-US" altLang="ko-KR" sz="900" b="1" dirty="0" smtClean="0"/>
                <a:t>200 </a:t>
              </a:r>
              <a:r>
                <a:rPr kumimoji="1" lang="ko-KR" altLang="en-US" sz="900" b="1" dirty="0" smtClean="0"/>
                <a:t>이상</a:t>
              </a:r>
              <a:endParaRPr kumimoji="1" lang="ko-KR" altLang="en-US" sz="900" b="1" dirty="0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1012371" y="5621310"/>
              <a:ext cx="11041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b="1" dirty="0" smtClean="0"/>
                <a:t>명성 </a:t>
              </a:r>
              <a:r>
                <a:rPr kumimoji="1" lang="en-US" altLang="ko-KR" sz="900" b="1" dirty="0" smtClean="0"/>
                <a:t>50 </a:t>
              </a:r>
              <a:r>
                <a:rPr kumimoji="1" lang="ko-KR" altLang="en-US" sz="900" b="1" dirty="0" smtClean="0"/>
                <a:t>이상</a:t>
              </a:r>
              <a:endParaRPr kumimoji="1" lang="ko-KR" altLang="en-US" sz="900" b="1" dirty="0"/>
            </a:p>
          </p:txBody>
        </p:sp>
      </p:grpSp>
      <p:sp>
        <p:nvSpPr>
          <p:cNvPr id="18" name="텍스트상자 7">
            <a:extLst>
              <a:ext uri="{FF2B5EF4-FFF2-40B4-BE49-F238E27FC236}">
                <a16:creationId xmlns:a16="http://schemas.microsoft.com/office/drawing/2014/main" xmlns="" id="{A9C8F41F-C2C8-3949-B78A-323F5CC934A6}"/>
              </a:ext>
            </a:extLst>
          </p:cNvPr>
          <p:cNvSpPr txBox="1"/>
          <p:nvPr/>
        </p:nvSpPr>
        <p:spPr>
          <a:xfrm>
            <a:off x="1011728" y="4537728"/>
            <a:ext cx="2960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논문 파일 업로드 및 </a:t>
            </a:r>
            <a:endParaRPr kumimoji="1" lang="en-US" altLang="ko-KR" sz="2000" i="1" dirty="0" smtClean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업데이트 구현</a:t>
            </a:r>
            <a:endParaRPr kumimoji="1" lang="ko-KR" altLang="en-US" sz="2000" i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524916" y="1831455"/>
            <a:ext cx="2535028" cy="2486839"/>
            <a:chOff x="1748973" y="1577619"/>
            <a:chExt cx="1779897" cy="174606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0AC8D708-94B6-F449-93A9-5D7164635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8973" y="1664746"/>
              <a:ext cx="1329284" cy="165893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367" y="1577619"/>
              <a:ext cx="743503" cy="743503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2935" y="2035610"/>
            <a:ext cx="3428010" cy="2142506"/>
          </a:xfrm>
          <a:prstGeom prst="rect">
            <a:avLst/>
          </a:prstGeom>
        </p:spPr>
      </p:pic>
      <p:sp>
        <p:nvSpPr>
          <p:cNvPr id="23" name="텍스트상자 7">
            <a:extLst>
              <a:ext uri="{FF2B5EF4-FFF2-40B4-BE49-F238E27FC236}">
                <a16:creationId xmlns:a16="http://schemas.microsoft.com/office/drawing/2014/main" xmlns="" id="{A9C8F41F-C2C8-3949-B78A-323F5CC934A6}"/>
              </a:ext>
            </a:extLst>
          </p:cNvPr>
          <p:cNvSpPr txBox="1"/>
          <p:nvPr/>
        </p:nvSpPr>
        <p:spPr>
          <a:xfrm>
            <a:off x="7250983" y="4555636"/>
            <a:ext cx="5439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Frontend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맞춰 추가기능 구현</a:t>
            </a:r>
            <a:endParaRPr kumimoji="1" lang="en-US" altLang="ko-KR" sz="2000" i="1" dirty="0" smtClean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1">
            <a:extLst>
              <a:ext uri="{FF2B5EF4-FFF2-40B4-BE49-F238E27FC236}">
                <a16:creationId xmlns:a16="http://schemas.microsoft.com/office/drawing/2014/main" xmlns="" id="{43B35F70-B5F8-A041-A546-0983CFB4DE6C}"/>
              </a:ext>
            </a:extLst>
          </p:cNvPr>
          <p:cNvSpPr txBox="1"/>
          <p:nvPr/>
        </p:nvSpPr>
        <p:spPr>
          <a:xfrm>
            <a:off x="236483" y="188072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중간발표 이후 </a:t>
            </a:r>
            <a:r>
              <a:rPr kumimoji="1" lang="ko-KR" altLang="en-US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계획</a:t>
            </a:r>
            <a:endParaRPr kumimoji="1" lang="ko-KR" altLang="en-US" sz="28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902236" y="1115925"/>
            <a:ext cx="304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EE7161"/>
                </a:solidFill>
              </a:rPr>
              <a:t>Block Chain</a:t>
            </a:r>
            <a:endParaRPr kumimoji="1" lang="ko-KR" altLang="en-US" sz="2800" b="1" dirty="0">
              <a:solidFill>
                <a:srgbClr val="EE716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36" y="2176724"/>
            <a:ext cx="3510106" cy="1965659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5689516" y="2877254"/>
            <a:ext cx="1221924" cy="1134119"/>
            <a:chOff x="5195124" y="1302042"/>
            <a:chExt cx="2001323" cy="18575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889" y="1386996"/>
              <a:ext cx="1772558" cy="177255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5124" y="1302042"/>
              <a:ext cx="1022177" cy="1022177"/>
            </a:xfrm>
            <a:prstGeom prst="rect">
              <a:avLst/>
            </a:prstGeom>
          </p:spPr>
        </p:pic>
      </p:grpSp>
      <p:sp>
        <p:nvSpPr>
          <p:cNvPr id="26" name="텍스트상자 7">
            <a:extLst>
              <a:ext uri="{FF2B5EF4-FFF2-40B4-BE49-F238E27FC236}">
                <a16:creationId xmlns:a16="http://schemas.microsoft.com/office/drawing/2014/main" xmlns="" id="{A9C8F41F-C2C8-3949-B78A-323F5CC934A6}"/>
              </a:ext>
            </a:extLst>
          </p:cNvPr>
          <p:cNvSpPr txBox="1"/>
          <p:nvPr/>
        </p:nvSpPr>
        <p:spPr>
          <a:xfrm>
            <a:off x="1011727" y="4300222"/>
            <a:ext cx="3400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Smart Contract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거래내용을관리하는 블록체인 개발</a:t>
            </a:r>
            <a:endParaRPr kumimoji="1" lang="en-US" altLang="ko-KR" sz="2000" i="1" dirty="0" smtClean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kumimoji="1" lang="ko-KR" altLang="en-US" sz="2000" i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텍스트상자 7">
            <a:extLst>
              <a:ext uri="{FF2B5EF4-FFF2-40B4-BE49-F238E27FC236}">
                <a16:creationId xmlns:a16="http://schemas.microsoft.com/office/drawing/2014/main" xmlns="" id="{A9C8F41F-C2C8-3949-B78A-323F5CC934A6}"/>
              </a:ext>
            </a:extLst>
          </p:cNvPr>
          <p:cNvSpPr txBox="1"/>
          <p:nvPr/>
        </p:nvSpPr>
        <p:spPr>
          <a:xfrm>
            <a:off x="3887499" y="4309686"/>
            <a:ext cx="5439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버튼 클릭을 통해 간편하고</a:t>
            </a:r>
            <a:endParaRPr kumimoji="1" lang="en-US" altLang="ko-KR" sz="2000" i="1" dirty="0" smtClean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안전하게 코인이 송금되게 구현</a:t>
            </a:r>
            <a:endParaRPr kumimoji="1" lang="ko-KR" altLang="en-US" sz="2000" i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74" y="2097402"/>
            <a:ext cx="1403950" cy="14039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rcRect r="39840" b="-998"/>
          <a:stretch/>
        </p:blipFill>
        <p:spPr>
          <a:xfrm>
            <a:off x="8985610" y="2044136"/>
            <a:ext cx="1775215" cy="89408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rcRect r="173" b="24479"/>
          <a:stretch/>
        </p:blipFill>
        <p:spPr>
          <a:xfrm>
            <a:off x="8985610" y="2999505"/>
            <a:ext cx="2688701" cy="114287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6795">
            <a:off x="9988286" y="2705315"/>
            <a:ext cx="534928" cy="534928"/>
          </a:xfrm>
          <a:prstGeom prst="rect">
            <a:avLst/>
          </a:prstGeom>
        </p:spPr>
      </p:pic>
      <p:sp>
        <p:nvSpPr>
          <p:cNvPr id="33" name="텍스트상자 7">
            <a:extLst>
              <a:ext uri="{FF2B5EF4-FFF2-40B4-BE49-F238E27FC236}">
                <a16:creationId xmlns:a16="http://schemas.microsoft.com/office/drawing/2014/main" xmlns="" id="{A9C8F41F-C2C8-3949-B78A-323F5CC934A6}"/>
              </a:ext>
            </a:extLst>
          </p:cNvPr>
          <p:cNvSpPr txBox="1"/>
          <p:nvPr/>
        </p:nvSpPr>
        <p:spPr>
          <a:xfrm>
            <a:off x="7536198" y="4309686"/>
            <a:ext cx="5439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web3.js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이용한</a:t>
            </a:r>
            <a:r>
              <a:rPr kumimoji="1" lang="ko-KR" altLang="en-US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i="1" dirty="0" err="1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Dapp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</a:t>
            </a:r>
            <a:endParaRPr kumimoji="1" lang="en-US" altLang="ko-KR" sz="2000" i="1" dirty="0" smtClean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en-US" altLang="ko-KR" sz="2000" i="1" dirty="0" err="1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Geth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사이의</a:t>
            </a:r>
            <a:r>
              <a:rPr kumimoji="1" lang="ko-KR" altLang="en-US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통신 활성화</a:t>
            </a:r>
            <a:endParaRPr kumimoji="1" lang="en-US" altLang="ko-KR" sz="2000" i="1" dirty="0" smtClean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7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77970"/>
          </a:xfrm>
          <a:prstGeom prst="rect">
            <a:avLst/>
          </a:prstGeom>
          <a:solidFill>
            <a:srgbClr val="716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/>
              <a:t>논문 투고 절차</a:t>
            </a:r>
            <a:endParaRPr kumimoji="1" lang="ko-KR" altLang="en-US" b="1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50371" y="834572"/>
            <a:ext cx="4876800" cy="3856701"/>
            <a:chOff x="250371" y="834572"/>
            <a:chExt cx="4876800" cy="38567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279" y="834572"/>
              <a:ext cx="4533900" cy="2336800"/>
            </a:xfrm>
            <a:prstGeom prst="rect">
              <a:avLst/>
            </a:prstGeom>
          </p:spPr>
        </p:pic>
        <p:sp>
          <p:nvSpPr>
            <p:cNvPr id="6" name="텍스트 상자 5"/>
            <p:cNvSpPr txBox="1"/>
            <p:nvPr/>
          </p:nvSpPr>
          <p:spPr>
            <a:xfrm>
              <a:off x="378279" y="2844801"/>
              <a:ext cx="1700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 smtClean="0"/>
                <a:t>저자는 </a:t>
              </a:r>
              <a:r>
                <a:rPr kumimoji="1" lang="en-US" altLang="ko-KR" sz="1200" b="1" dirty="0" smtClean="0"/>
                <a:t>manuscript</a:t>
              </a:r>
              <a:r>
                <a:rPr kumimoji="1" lang="ko-KR" altLang="en-US" sz="1200" dirty="0" smtClean="0"/>
                <a:t>를 저널에 제출한다</a:t>
              </a:r>
              <a:r>
                <a:rPr kumimoji="1" lang="en-US" altLang="ko-KR" sz="1200" dirty="0" smtClean="0"/>
                <a:t>.</a:t>
              </a:r>
              <a:endParaRPr kumimoji="1" lang="ko-KR" altLang="en-US" sz="1200" dirty="0"/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3426279" y="2800338"/>
              <a:ext cx="1700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 smtClean="0"/>
                <a:t>저널은 </a:t>
              </a:r>
              <a:r>
                <a:rPr kumimoji="1" lang="en-US" altLang="ko-KR" sz="1200" b="1" dirty="0" smtClean="0"/>
                <a:t>manuscript</a:t>
              </a:r>
              <a:r>
                <a:rPr kumimoji="1" lang="ko-KR" altLang="en-US" sz="1200" dirty="0" smtClean="0"/>
                <a:t>를</a:t>
              </a:r>
              <a:endParaRPr kumimoji="1" lang="en-US" altLang="ko-KR" sz="1200" dirty="0" smtClean="0"/>
            </a:p>
            <a:p>
              <a:r>
                <a:rPr kumimoji="1" lang="ko-KR" altLang="en-US" sz="1200" dirty="0" smtClean="0"/>
                <a:t>확인한다</a:t>
              </a:r>
              <a:r>
                <a:rPr kumimoji="1" lang="en-US" altLang="ko-KR" sz="1200" dirty="0" smtClean="0"/>
                <a:t>.</a:t>
              </a:r>
              <a:endParaRPr kumimoji="1" lang="ko-KR" altLang="en-US" sz="1200" dirty="0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2373085" y="3052550"/>
              <a:ext cx="1700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 smtClean="0">
                  <a:solidFill>
                    <a:srgbClr val="C22120"/>
                  </a:solidFill>
                </a:rPr>
                <a:t>적합한가</a:t>
              </a:r>
              <a:r>
                <a:rPr kumimoji="1" lang="en-US" altLang="ko-KR" sz="1200" b="1" dirty="0" smtClean="0">
                  <a:solidFill>
                    <a:srgbClr val="C22120"/>
                  </a:solidFill>
                </a:rPr>
                <a:t>?</a:t>
              </a:r>
              <a:endParaRPr kumimoji="1" lang="ko-KR" altLang="en-US" sz="1200" b="1" dirty="0">
                <a:solidFill>
                  <a:srgbClr val="C22120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055" y="3329549"/>
              <a:ext cx="2013860" cy="1023171"/>
            </a:xfrm>
            <a:prstGeom prst="rect">
              <a:avLst/>
            </a:prstGeom>
          </p:spPr>
        </p:pic>
        <p:sp>
          <p:nvSpPr>
            <p:cNvPr id="22" name="텍스트 상자 21"/>
            <p:cNvSpPr txBox="1"/>
            <p:nvPr/>
          </p:nvSpPr>
          <p:spPr>
            <a:xfrm>
              <a:off x="250371" y="3752554"/>
              <a:ext cx="1828800" cy="938719"/>
            </a:xfrm>
            <a:prstGeom prst="rect">
              <a:avLst/>
            </a:prstGeom>
            <a:solidFill>
              <a:srgbClr val="EEE7DE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 smtClean="0"/>
                <a:t>두명 이상의</a:t>
              </a:r>
              <a:r>
                <a:rPr kumimoji="1" lang="en-US" altLang="ko-KR" sz="1100" dirty="0" smtClean="0"/>
                <a:t> </a:t>
              </a:r>
              <a:r>
                <a:rPr kumimoji="1" lang="en-US" altLang="ko-KR" sz="1100" b="1" dirty="0" smtClean="0"/>
                <a:t>Reviewer</a:t>
              </a:r>
              <a:r>
                <a:rPr kumimoji="1" lang="ko-KR" altLang="en-US" sz="1100" dirty="0" smtClean="0"/>
                <a:t>에게 전달되어 </a:t>
              </a:r>
              <a:r>
                <a:rPr kumimoji="1" lang="en-US" altLang="ko-KR" sz="1100" dirty="0" smtClean="0"/>
                <a:t>Reviewer</a:t>
              </a:r>
              <a:r>
                <a:rPr kumimoji="1" lang="ko-KR" altLang="en-US" sz="1100" dirty="0" smtClean="0"/>
                <a:t>들은  </a:t>
              </a:r>
              <a:r>
                <a:rPr kumimoji="1" lang="en-US" altLang="ko-KR" sz="1100" b="1" dirty="0" smtClean="0"/>
                <a:t>manuscript</a:t>
              </a:r>
              <a:r>
                <a:rPr kumimoji="1" lang="ko-KR" altLang="en-US" sz="1100" dirty="0" smtClean="0"/>
                <a:t>를 확인하고 저널</a:t>
              </a:r>
              <a:r>
                <a:rPr kumimoji="1" lang="en-US" altLang="ko-KR" sz="1100" dirty="0" smtClean="0"/>
                <a:t> Editor</a:t>
              </a:r>
              <a:r>
                <a:rPr kumimoji="1" lang="ko-KR" altLang="en-US" sz="1100" dirty="0" smtClean="0"/>
                <a:t>에게 수정 권고사항을 보낸다</a:t>
              </a:r>
              <a:r>
                <a:rPr kumimoji="1" lang="en-US" altLang="ko-KR" sz="1100" dirty="0" smtClean="0"/>
                <a:t>.</a:t>
              </a:r>
              <a:endParaRPr kumimoji="1" lang="ko-KR" altLang="en-US" sz="1100" dirty="0"/>
            </a:p>
          </p:txBody>
        </p:sp>
        <p:sp>
          <p:nvSpPr>
            <p:cNvPr id="23" name="텍스트 상자 22"/>
            <p:cNvSpPr txBox="1"/>
            <p:nvPr/>
          </p:nvSpPr>
          <p:spPr>
            <a:xfrm>
              <a:off x="3469820" y="3844888"/>
              <a:ext cx="862692" cy="276999"/>
            </a:xfrm>
            <a:prstGeom prst="rect">
              <a:avLst/>
            </a:prstGeom>
            <a:solidFill>
              <a:srgbClr val="EEE7DE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 smtClean="0">
                  <a:solidFill>
                    <a:srgbClr val="C22120"/>
                  </a:solidFill>
                </a:rPr>
                <a:t>심사 탈락</a:t>
              </a:r>
              <a:endParaRPr kumimoji="1" lang="ko-KR" altLang="en-US" sz="1200" b="1" dirty="0">
                <a:solidFill>
                  <a:srgbClr val="C22120"/>
                </a:solidFill>
              </a:endParaRPr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3480706" y="4121887"/>
              <a:ext cx="862692" cy="276999"/>
            </a:xfrm>
            <a:prstGeom prst="rect">
              <a:avLst/>
            </a:prstGeom>
            <a:solidFill>
              <a:srgbClr val="EEE7DE"/>
            </a:solidFill>
          </p:spPr>
          <p:txBody>
            <a:bodyPr wrap="square" rtlCol="0">
              <a:spAutoFit/>
            </a:bodyPr>
            <a:lstStyle/>
            <a:p>
              <a:endParaRPr kumimoji="1" lang="ko-KR" altLang="en-US" sz="1200" dirty="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343" y="4592875"/>
            <a:ext cx="1549400" cy="1981200"/>
          </a:xfrm>
          <a:prstGeom prst="rect">
            <a:avLst/>
          </a:prstGeom>
        </p:spPr>
      </p:pic>
      <p:cxnSp>
        <p:nvCxnSpPr>
          <p:cNvPr id="29" name="꺾인 연결선[E] 28"/>
          <p:cNvCxnSpPr/>
          <p:nvPr/>
        </p:nvCxnSpPr>
        <p:spPr>
          <a:xfrm>
            <a:off x="1164771" y="4923420"/>
            <a:ext cx="694871" cy="311219"/>
          </a:xfrm>
          <a:prstGeom prst="bentConnector3">
            <a:avLst>
              <a:gd name="adj1" fmla="val 3003"/>
            </a:avLst>
          </a:prstGeom>
          <a:ln w="47625">
            <a:solidFill>
              <a:srgbClr val="C221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삼각형 36"/>
          <p:cNvSpPr/>
          <p:nvPr/>
        </p:nvSpPr>
        <p:spPr>
          <a:xfrm rot="5400000">
            <a:off x="-9489" y="685884"/>
            <a:ext cx="813636" cy="794657"/>
          </a:xfrm>
          <a:prstGeom prst="triangle">
            <a:avLst/>
          </a:prstGeom>
          <a:solidFill>
            <a:srgbClr val="E05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텍스트 상자 39"/>
          <p:cNvSpPr txBox="1"/>
          <p:nvPr/>
        </p:nvSpPr>
        <p:spPr>
          <a:xfrm>
            <a:off x="-43544" y="874151"/>
            <a:ext cx="1001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 smtClean="0">
                <a:solidFill>
                  <a:schemeClr val="bg1"/>
                </a:solidFill>
              </a:rPr>
              <a:t>START</a:t>
            </a:r>
          </a:p>
          <a:p>
            <a:r>
              <a:rPr kumimoji="1" lang="en-US" altLang="ko-KR" sz="1100" b="1" dirty="0" smtClean="0">
                <a:solidFill>
                  <a:schemeClr val="bg1"/>
                </a:solidFill>
              </a:rPr>
              <a:t>HERE</a:t>
            </a:r>
            <a:endParaRPr kumimoji="1"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1" name="텍스트 상자 40"/>
          <p:cNvSpPr txBox="1"/>
          <p:nvPr/>
        </p:nvSpPr>
        <p:spPr>
          <a:xfrm>
            <a:off x="3708400" y="5477248"/>
            <a:ext cx="1828800" cy="600164"/>
          </a:xfrm>
          <a:prstGeom prst="rect">
            <a:avLst/>
          </a:prstGeom>
          <a:solidFill>
            <a:srgbClr val="EEE7DE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/>
              <a:t>저널</a:t>
            </a:r>
            <a:r>
              <a:rPr kumimoji="1" lang="en-US" altLang="ko-KR" sz="1100" dirty="0" smtClean="0"/>
              <a:t> Editor</a:t>
            </a:r>
            <a:r>
              <a:rPr kumimoji="1" lang="ko-KR" altLang="en-US" sz="1100" dirty="0" smtClean="0"/>
              <a:t>는 </a:t>
            </a:r>
            <a:r>
              <a:rPr kumimoji="1" lang="en-US" altLang="ko-KR" sz="1100" dirty="0" smtClean="0"/>
              <a:t>Reviewer</a:t>
            </a:r>
            <a:r>
              <a:rPr kumimoji="1" lang="ko-KR" altLang="en-US" sz="1100" dirty="0" smtClean="0"/>
              <a:t>의 요구사항을 확인한 후 창작자에게 </a:t>
            </a:r>
            <a:r>
              <a:rPr kumimoji="1" lang="ko-KR" altLang="en-US" sz="1100" b="1" dirty="0" smtClean="0"/>
              <a:t>수정을 요구</a:t>
            </a:r>
            <a:r>
              <a:rPr kumimoji="1" lang="ko-KR" altLang="en-US" sz="1100" dirty="0" smtClean="0"/>
              <a:t>한다</a:t>
            </a:r>
            <a:r>
              <a:rPr kumimoji="1" lang="en-US" altLang="ko-KR" sz="1100" dirty="0" smtClean="0"/>
              <a:t>.</a:t>
            </a:r>
            <a:endParaRPr kumimoji="1" lang="ko-KR" altLang="en-US" sz="1100" dirty="0"/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3912052" y="3329549"/>
            <a:ext cx="1424900" cy="1749481"/>
          </a:xfrm>
          <a:prstGeom prst="straightConnector1">
            <a:avLst/>
          </a:prstGeom>
          <a:ln w="47625">
            <a:solidFill>
              <a:srgbClr val="C221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5467589" y="1523746"/>
            <a:ext cx="1778000" cy="1958265"/>
            <a:chOff x="6470650" y="782786"/>
            <a:chExt cx="1778000" cy="1958265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0650" y="874151"/>
              <a:ext cx="1778000" cy="186690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7817304" y="952862"/>
              <a:ext cx="431346" cy="276999"/>
            </a:xfrm>
            <a:prstGeom prst="rect">
              <a:avLst/>
            </a:prstGeom>
            <a:solidFill>
              <a:srgbClr val="F2EBE2"/>
            </a:solidFill>
          </p:spPr>
          <p:txBody>
            <a:bodyPr wrap="square" rtlCol="0">
              <a:spAutoFit/>
            </a:bodyPr>
            <a:lstStyle/>
            <a:p>
              <a:endParaRPr kumimoji="1" lang="ko-KR" altLang="en-US" sz="1200" dirty="0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053674">
              <a:off x="7585232" y="782786"/>
              <a:ext cx="464145" cy="613615"/>
            </a:xfrm>
            <a:prstGeom prst="rect">
              <a:avLst/>
            </a:prstGeom>
          </p:spPr>
        </p:pic>
      </p:grpSp>
      <p:sp>
        <p:nvSpPr>
          <p:cNvPr id="61" name="텍스트 상자 60"/>
          <p:cNvSpPr txBox="1"/>
          <p:nvPr/>
        </p:nvSpPr>
        <p:spPr>
          <a:xfrm>
            <a:off x="5442189" y="3402181"/>
            <a:ext cx="1828800" cy="600164"/>
          </a:xfrm>
          <a:prstGeom prst="rect">
            <a:avLst/>
          </a:prstGeom>
          <a:solidFill>
            <a:srgbClr val="EEE7DE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/>
              <a:t>저자는 </a:t>
            </a:r>
            <a:r>
              <a:rPr kumimoji="1" lang="ko-KR" altLang="en-US" sz="1100" b="1" dirty="0" smtClean="0"/>
              <a:t>요구사항을 수정</a:t>
            </a:r>
            <a:r>
              <a:rPr kumimoji="1" lang="ko-KR" altLang="en-US" sz="1100" dirty="0" smtClean="0"/>
              <a:t>하고 저널로 다시 수정완료된 논문을 보낸다</a:t>
            </a:r>
            <a:r>
              <a:rPr kumimoji="1" lang="en-US" altLang="ko-KR" sz="1100" dirty="0" smtClean="0"/>
              <a:t>.</a:t>
            </a:r>
            <a:endParaRPr kumimoji="1" lang="ko-KR" altLang="en-US" sz="11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476" y="1557961"/>
            <a:ext cx="1549400" cy="1981200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V="1">
            <a:off x="7533871" y="2688772"/>
            <a:ext cx="865404" cy="6277"/>
          </a:xfrm>
          <a:prstGeom prst="straightConnector1">
            <a:avLst/>
          </a:prstGeom>
          <a:ln w="47625">
            <a:solidFill>
              <a:srgbClr val="C221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4" y="716056"/>
            <a:ext cx="1200059" cy="664533"/>
          </a:xfrm>
          <a:prstGeom prst="rect">
            <a:avLst/>
          </a:prstGeom>
        </p:spPr>
      </p:pic>
      <p:cxnSp>
        <p:nvCxnSpPr>
          <p:cNvPr id="67" name="직선 화살표 연결선 66"/>
          <p:cNvCxnSpPr/>
          <p:nvPr/>
        </p:nvCxnSpPr>
        <p:spPr>
          <a:xfrm flipV="1">
            <a:off x="9595984" y="1305038"/>
            <a:ext cx="781740" cy="474747"/>
          </a:xfrm>
          <a:prstGeom prst="straightConnector1">
            <a:avLst/>
          </a:prstGeom>
          <a:ln w="47625">
            <a:solidFill>
              <a:srgbClr val="C221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텍스트 상자 75"/>
          <p:cNvSpPr txBox="1"/>
          <p:nvPr/>
        </p:nvSpPr>
        <p:spPr>
          <a:xfrm>
            <a:off x="10395858" y="1414657"/>
            <a:ext cx="1828800" cy="430887"/>
          </a:xfrm>
          <a:prstGeom prst="rect">
            <a:avLst/>
          </a:prstGeom>
          <a:solidFill>
            <a:srgbClr val="EEE7DE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/>
              <a:t>Reviewer</a:t>
            </a:r>
            <a:r>
              <a:rPr kumimoji="1" lang="ko-KR" altLang="en-US" sz="1100" dirty="0" smtClean="0"/>
              <a:t>들은 </a:t>
            </a:r>
            <a:r>
              <a:rPr kumimoji="1" lang="ko-KR" altLang="en-US" sz="1100" b="1" dirty="0" smtClean="0"/>
              <a:t>다시 한번</a:t>
            </a:r>
            <a:r>
              <a:rPr kumimoji="1" lang="ko-KR" altLang="en-US" sz="1100" dirty="0" smtClean="0"/>
              <a:t> 수정본을 확인한다</a:t>
            </a:r>
            <a:r>
              <a:rPr kumimoji="1" lang="en-US" altLang="ko-KR" sz="1100" dirty="0" smtClean="0"/>
              <a:t>.</a:t>
            </a:r>
            <a:endParaRPr kumimoji="1" lang="ko-KR" altLang="en-US" sz="1100" dirty="0"/>
          </a:p>
        </p:txBody>
      </p:sp>
      <p:sp>
        <p:nvSpPr>
          <p:cNvPr id="77" name="텍스트 상자 76"/>
          <p:cNvSpPr txBox="1"/>
          <p:nvPr/>
        </p:nvSpPr>
        <p:spPr>
          <a:xfrm>
            <a:off x="8338458" y="3522149"/>
            <a:ext cx="1828800" cy="430887"/>
          </a:xfrm>
          <a:prstGeom prst="rect">
            <a:avLst/>
          </a:prstGeom>
          <a:solidFill>
            <a:srgbClr val="EEE7DE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/>
              <a:t>저널</a:t>
            </a:r>
            <a:r>
              <a:rPr kumimoji="1" lang="en-US" altLang="ko-KR" sz="1100" dirty="0" smtClean="0"/>
              <a:t> Editor</a:t>
            </a:r>
            <a:r>
              <a:rPr kumimoji="1" lang="ko-KR" altLang="en-US" sz="1100" dirty="0" smtClean="0"/>
              <a:t>는 제출물에 대해 최종 결정을 하게 된다</a:t>
            </a:r>
            <a:r>
              <a:rPr kumimoji="1" lang="en-US" altLang="ko-KR" sz="1100" dirty="0" smtClean="0"/>
              <a:t>.</a:t>
            </a:r>
            <a:endParaRPr kumimoji="1" lang="ko-KR" altLang="en-US" sz="1100" dirty="0"/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9633202" y="1490031"/>
            <a:ext cx="744522" cy="480790"/>
          </a:xfrm>
          <a:prstGeom prst="straightConnector1">
            <a:avLst/>
          </a:prstGeom>
          <a:ln w="47625">
            <a:solidFill>
              <a:srgbClr val="C221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H="1">
            <a:off x="8349345" y="3972501"/>
            <a:ext cx="365616" cy="437271"/>
          </a:xfrm>
          <a:prstGeom prst="straightConnector1">
            <a:avLst/>
          </a:prstGeom>
          <a:ln w="47625">
            <a:solidFill>
              <a:srgbClr val="C221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9939990" y="3972501"/>
            <a:ext cx="343392" cy="426385"/>
          </a:xfrm>
          <a:prstGeom prst="straightConnector1">
            <a:avLst/>
          </a:prstGeom>
          <a:ln w="47625">
            <a:solidFill>
              <a:srgbClr val="C221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그림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155" y="4481493"/>
            <a:ext cx="851806" cy="247533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3279" y="4468625"/>
            <a:ext cx="869524" cy="249516"/>
          </a:xfrm>
          <a:prstGeom prst="rect">
            <a:avLst/>
          </a:prstGeom>
        </p:spPr>
      </p:pic>
      <p:sp>
        <p:nvSpPr>
          <p:cNvPr id="112" name="텍스트 상자 111"/>
          <p:cNvSpPr txBox="1"/>
          <p:nvPr/>
        </p:nvSpPr>
        <p:spPr>
          <a:xfrm>
            <a:off x="7434945" y="4877084"/>
            <a:ext cx="1828800" cy="769441"/>
          </a:xfrm>
          <a:prstGeom prst="rect">
            <a:avLst/>
          </a:prstGeom>
          <a:solidFill>
            <a:srgbClr val="EEE7DE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/>
              <a:t>창작자는 저널에 </a:t>
            </a:r>
            <a:r>
              <a:rPr kumimoji="1" lang="ko-KR" altLang="en-US" sz="1100" b="1" dirty="0" smtClean="0"/>
              <a:t>게재료</a:t>
            </a:r>
            <a:r>
              <a:rPr kumimoji="1" lang="ko-KR" altLang="en-US" sz="1100" dirty="0" smtClean="0"/>
              <a:t> 및 </a:t>
            </a:r>
            <a:r>
              <a:rPr kumimoji="1" lang="ko-KR" altLang="en-US" sz="1100" b="1" dirty="0" smtClean="0"/>
              <a:t>저작권에 관한 서약서</a:t>
            </a:r>
            <a:r>
              <a:rPr kumimoji="1" lang="ko-KR" altLang="en-US" sz="1100" dirty="0" smtClean="0"/>
              <a:t>를 제출하면 논문이 게재된다</a:t>
            </a:r>
            <a:r>
              <a:rPr kumimoji="1" lang="en-US" altLang="ko-KR" sz="1100" dirty="0" smtClean="0"/>
              <a:t>.</a:t>
            </a:r>
            <a:endParaRPr kumimoji="1" lang="ko-KR" altLang="en-US" sz="110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04" y="4909453"/>
            <a:ext cx="661601" cy="66284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975222" y="5734321"/>
            <a:ext cx="848105" cy="682347"/>
            <a:chOff x="8053360" y="5639228"/>
            <a:chExt cx="848105" cy="682347"/>
          </a:xfrm>
        </p:grpSpPr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360" y="5639228"/>
              <a:ext cx="661601" cy="662843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457" y="5948567"/>
              <a:ext cx="373008" cy="37300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518" y="5330595"/>
            <a:ext cx="289460" cy="28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86C5DB1-278D-8E4B-8457-99CDC676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497"/>
            <a:ext cx="12192000" cy="7315201"/>
          </a:xfrm>
          <a:prstGeom prst="rect">
            <a:avLst/>
          </a:prstGeom>
          <a:effectLst>
            <a:outerShdw blurRad="7493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AC8D708-94B6-F449-93A9-5D716463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038" y="1278073"/>
            <a:ext cx="1278399" cy="15954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3A18679-D80E-3A4E-A68B-B3C4E8865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80" y="2423283"/>
            <a:ext cx="1228211" cy="16448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4D27898A-135B-F547-91A1-35E78263D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67" y="4091327"/>
            <a:ext cx="1122012" cy="15026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ACC6B6F-F422-CD44-9B16-9EC250A3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45" y="571592"/>
            <a:ext cx="690130" cy="9242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5BB6924-6B66-CC49-9BE6-6F06DDC4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75" y="101374"/>
            <a:ext cx="663931" cy="889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52FFB40-3450-A545-A41A-2120579C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29" y="4876956"/>
            <a:ext cx="1247910" cy="16712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6B8F364B-A533-7D46-81ED-B54009E6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73" y="4316139"/>
            <a:ext cx="1144440" cy="15326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5225D4E3-DA19-9D4D-B995-4232E1833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771" y="1033719"/>
            <a:ext cx="1202780" cy="161081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86983700-159D-D546-BA2A-FDF50AFE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277" y="2423851"/>
            <a:ext cx="793242" cy="106234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87F7AC6A-9F03-8C4D-B723-A9C3613C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23" y="6001460"/>
            <a:ext cx="958930" cy="128424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776047A-A1D1-BD4B-9AA2-990B3DECE471}"/>
              </a:ext>
            </a:extLst>
          </p:cNvPr>
          <p:cNvGrpSpPr/>
          <p:nvPr/>
        </p:nvGrpSpPr>
        <p:grpSpPr>
          <a:xfrm>
            <a:off x="3228179" y="2955024"/>
            <a:ext cx="6997719" cy="1501220"/>
            <a:chOff x="3228179" y="2955024"/>
            <a:chExt cx="6997719" cy="150122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831C4C39-9367-FA4D-9617-9C78751F6301}"/>
                </a:ext>
              </a:extLst>
            </p:cNvPr>
            <p:cNvSpPr/>
            <p:nvPr/>
          </p:nvSpPr>
          <p:spPr>
            <a:xfrm>
              <a:off x="3445489" y="2955024"/>
              <a:ext cx="4938267" cy="1501220"/>
            </a:xfrm>
            <a:prstGeom prst="ellipse">
              <a:avLst/>
            </a:prstGeom>
            <a:solidFill>
              <a:srgbClr val="006AAB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" name="텍스트상자 1">
              <a:extLst>
                <a:ext uri="{FF2B5EF4-FFF2-40B4-BE49-F238E27FC236}">
                  <a16:creationId xmlns:a16="http://schemas.microsoft.com/office/drawing/2014/main" xmlns="" id="{4A3DB636-2A5F-4747-9690-6A00133485DB}"/>
                </a:ext>
              </a:extLst>
            </p:cNvPr>
            <p:cNvSpPr txBox="1"/>
            <p:nvPr/>
          </p:nvSpPr>
          <p:spPr>
            <a:xfrm>
              <a:off x="3228179" y="3323157"/>
              <a:ext cx="69977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OPEN JOURNAL</a:t>
              </a:r>
              <a:endParaRPr kumimoji="1" lang="ko-KR" altLang="en-US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9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4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4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9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4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4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9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4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9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4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876D02EA-87A9-B847-8123-FC71A394F209}"/>
              </a:ext>
            </a:extLst>
          </p:cNvPr>
          <p:cNvGrpSpPr/>
          <p:nvPr/>
        </p:nvGrpSpPr>
        <p:grpSpPr>
          <a:xfrm>
            <a:off x="395124" y="895958"/>
            <a:ext cx="5904510" cy="5904510"/>
            <a:chOff x="2043235" y="1149442"/>
            <a:chExt cx="4940815" cy="494081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EB99D02A-A726-9244-960D-B7605C941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3235" y="1149442"/>
              <a:ext cx="4940815" cy="494081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76C6BF04-9548-E243-8648-DE31604B2DC0}"/>
                </a:ext>
              </a:extLst>
            </p:cNvPr>
            <p:cNvSpPr/>
            <p:nvPr/>
          </p:nvSpPr>
          <p:spPr>
            <a:xfrm>
              <a:off x="3361038" y="2990335"/>
              <a:ext cx="2261286" cy="129746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7" name="텍스트상자 36">
            <a:extLst>
              <a:ext uri="{FF2B5EF4-FFF2-40B4-BE49-F238E27FC236}">
                <a16:creationId xmlns:a16="http://schemas.microsoft.com/office/drawing/2014/main" xmlns="" id="{98431E1E-4922-A840-AD03-1EEF13D3E5BF}"/>
              </a:ext>
            </a:extLst>
          </p:cNvPr>
          <p:cNvSpPr txBox="1"/>
          <p:nvPr/>
        </p:nvSpPr>
        <p:spPr>
          <a:xfrm>
            <a:off x="236483" y="188072"/>
            <a:ext cx="8769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 Journal </a:t>
            </a:r>
            <a:r>
              <a:rPr kumimoji="1" lang="ko-KR" altLang="en-US" sz="4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논문 검수 및 등록 시나리오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0D0F07EF-6519-614B-9E15-418CFAC14F2D}"/>
              </a:ext>
            </a:extLst>
          </p:cNvPr>
          <p:cNvGrpSpPr/>
          <p:nvPr/>
        </p:nvGrpSpPr>
        <p:grpSpPr>
          <a:xfrm>
            <a:off x="395124" y="895936"/>
            <a:ext cx="5904510" cy="5904510"/>
            <a:chOff x="6662312" y="895958"/>
            <a:chExt cx="4940815" cy="494081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250D10ED-3DE7-6B47-AC56-4E7312797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2312" y="895958"/>
              <a:ext cx="4940815" cy="494081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BBD27C84-5D65-324B-B647-D7923E01DF81}"/>
                </a:ext>
              </a:extLst>
            </p:cNvPr>
            <p:cNvSpPr/>
            <p:nvPr/>
          </p:nvSpPr>
          <p:spPr>
            <a:xfrm>
              <a:off x="8277523" y="2971119"/>
              <a:ext cx="2261286" cy="129746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4AC0582-A57E-D945-880F-A7683FD2A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504" y="2901284"/>
            <a:ext cx="2103510" cy="210351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3E9C44D-D754-F549-AB30-C305B097E22A}"/>
              </a:ext>
            </a:extLst>
          </p:cNvPr>
          <p:cNvGrpSpPr/>
          <p:nvPr/>
        </p:nvGrpSpPr>
        <p:grpSpPr>
          <a:xfrm>
            <a:off x="3620877" y="2932645"/>
            <a:ext cx="1390819" cy="329290"/>
            <a:chOff x="4649577" y="2932645"/>
            <a:chExt cx="1390819" cy="32929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D8C16856-6EFF-D544-B68B-76C93216C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577" y="2932645"/>
              <a:ext cx="329290" cy="329290"/>
            </a:xfrm>
            <a:prstGeom prst="rect">
              <a:avLst/>
            </a:prstGeom>
          </p:spPr>
        </p:pic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xmlns="" id="{F564F7FD-4476-4A4A-A9A1-98A35DCA9A21}"/>
                </a:ext>
              </a:extLst>
            </p:cNvPr>
            <p:cNvSpPr/>
            <p:nvPr/>
          </p:nvSpPr>
          <p:spPr>
            <a:xfrm flipV="1">
              <a:off x="5032396" y="3025166"/>
              <a:ext cx="1008000" cy="360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xmlns="" id="{CAAC7DB0-C572-A842-B258-39E3593F7420}"/>
                </a:ext>
              </a:extLst>
            </p:cNvPr>
            <p:cNvSpPr/>
            <p:nvPr/>
          </p:nvSpPr>
          <p:spPr>
            <a:xfrm>
              <a:off x="5183990" y="3145341"/>
              <a:ext cx="658412" cy="457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54EEA35-1D24-E849-B218-FE904F9CF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752" y="2901284"/>
            <a:ext cx="2102400" cy="2102400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7A47B2F-FAB7-3241-89F4-96DA7274DB64}"/>
              </a:ext>
            </a:extLst>
          </p:cNvPr>
          <p:cNvGrpSpPr/>
          <p:nvPr/>
        </p:nvGrpSpPr>
        <p:grpSpPr>
          <a:xfrm>
            <a:off x="3632421" y="3388755"/>
            <a:ext cx="1398921" cy="702240"/>
            <a:chOff x="4661121" y="3388755"/>
            <a:chExt cx="1398921" cy="70224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CE23AD68-71A7-1D48-8C43-E0397DECE774}"/>
                </a:ext>
              </a:extLst>
            </p:cNvPr>
            <p:cNvGrpSpPr/>
            <p:nvPr/>
          </p:nvGrpSpPr>
          <p:grpSpPr>
            <a:xfrm>
              <a:off x="4661121" y="3759048"/>
              <a:ext cx="1398921" cy="331947"/>
              <a:chOff x="4646920" y="3425203"/>
              <a:chExt cx="1398921" cy="331947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xmlns="" id="{7CCC0001-3187-C248-AE6F-B97C317E2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6920" y="3425203"/>
                <a:ext cx="331947" cy="331947"/>
              </a:xfrm>
              <a:prstGeom prst="rect">
                <a:avLst/>
              </a:prstGeom>
            </p:spPr>
          </p:pic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xmlns="" id="{47A5F194-26D7-344B-AF04-47E8064D51F6}"/>
                  </a:ext>
                </a:extLst>
              </p:cNvPr>
              <p:cNvSpPr/>
              <p:nvPr/>
            </p:nvSpPr>
            <p:spPr>
              <a:xfrm flipV="1">
                <a:off x="5037841" y="3492634"/>
                <a:ext cx="1008000" cy="3600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xmlns="" id="{091F6959-467B-864B-987A-2A0D2971F19A}"/>
                  </a:ext>
                </a:extLst>
              </p:cNvPr>
              <p:cNvSpPr/>
              <p:nvPr/>
            </p:nvSpPr>
            <p:spPr>
              <a:xfrm>
                <a:off x="5189435" y="3612809"/>
                <a:ext cx="658412" cy="4571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xmlns="" id="{CD99C49C-8E09-2045-9A42-DD9416C51A9E}"/>
                </a:ext>
              </a:extLst>
            </p:cNvPr>
            <p:cNvGrpSpPr/>
            <p:nvPr/>
          </p:nvGrpSpPr>
          <p:grpSpPr>
            <a:xfrm>
              <a:off x="5483344" y="3388755"/>
              <a:ext cx="49498" cy="226940"/>
              <a:chOff x="7324555" y="935714"/>
              <a:chExt cx="49498" cy="226940"/>
            </a:xfrm>
            <a:solidFill>
              <a:schemeClr val="tx1"/>
            </a:solidFill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xmlns="" id="{0F279254-A713-6F4A-8182-ED0B03E370F8}"/>
                  </a:ext>
                </a:extLst>
              </p:cNvPr>
              <p:cNvSpPr/>
              <p:nvPr/>
            </p:nvSpPr>
            <p:spPr>
              <a:xfrm>
                <a:off x="7328334" y="93571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xmlns="" id="{943C1583-85ED-E648-BC4A-0F00CF96C3C4}"/>
                  </a:ext>
                </a:extLst>
              </p:cNvPr>
              <p:cNvSpPr/>
              <p:nvPr/>
            </p:nvSpPr>
            <p:spPr>
              <a:xfrm>
                <a:off x="7324555" y="1026324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xmlns="" id="{71523542-5FDD-0744-B12D-5358A3490E29}"/>
                  </a:ext>
                </a:extLst>
              </p:cNvPr>
              <p:cNvSpPr/>
              <p:nvPr/>
            </p:nvSpPr>
            <p:spPr>
              <a:xfrm>
                <a:off x="7328333" y="1116935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42A8DCF0-7767-1846-8A26-36400A92E9AD}"/>
              </a:ext>
            </a:extLst>
          </p:cNvPr>
          <p:cNvGrpSpPr/>
          <p:nvPr/>
        </p:nvGrpSpPr>
        <p:grpSpPr>
          <a:xfrm>
            <a:off x="3628459" y="4516263"/>
            <a:ext cx="1392305" cy="329847"/>
            <a:chOff x="4657159" y="4516263"/>
            <a:chExt cx="1392305" cy="329847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1EF38742-E6CF-1247-9196-00914BF3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159" y="4516263"/>
              <a:ext cx="329847" cy="329847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B8B442B-19B5-614D-A394-64864D5C6CBF}"/>
                </a:ext>
              </a:extLst>
            </p:cNvPr>
            <p:cNvGrpSpPr/>
            <p:nvPr/>
          </p:nvGrpSpPr>
          <p:grpSpPr>
            <a:xfrm>
              <a:off x="5041464" y="4577006"/>
              <a:ext cx="1008000" cy="165894"/>
              <a:chOff x="5032396" y="3025166"/>
              <a:chExt cx="1008000" cy="165894"/>
            </a:xfrm>
          </p:grpSpPr>
          <p:sp>
            <p:nvSpPr>
              <p:cNvPr id="63" name="모서리가 둥근 직사각형 62">
                <a:extLst>
                  <a:ext uri="{FF2B5EF4-FFF2-40B4-BE49-F238E27FC236}">
                    <a16:creationId xmlns:a16="http://schemas.microsoft.com/office/drawing/2014/main" xmlns="" id="{72FBF56C-DA77-5347-8E5D-D041022AEFB4}"/>
                  </a:ext>
                </a:extLst>
              </p:cNvPr>
              <p:cNvSpPr/>
              <p:nvPr/>
            </p:nvSpPr>
            <p:spPr>
              <a:xfrm flipV="1">
                <a:off x="5032396" y="3025166"/>
                <a:ext cx="1008000" cy="3600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모서리가 둥근 직사각형 63">
                <a:extLst>
                  <a:ext uri="{FF2B5EF4-FFF2-40B4-BE49-F238E27FC236}">
                    <a16:creationId xmlns:a16="http://schemas.microsoft.com/office/drawing/2014/main" xmlns="" id="{CC3AE6E8-9EDD-F04D-A90D-EB2D75AFDC18}"/>
                  </a:ext>
                </a:extLst>
              </p:cNvPr>
              <p:cNvSpPr/>
              <p:nvPr/>
            </p:nvSpPr>
            <p:spPr>
              <a:xfrm>
                <a:off x="5183990" y="3145341"/>
                <a:ext cx="658412" cy="4571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E5CB9FFD-5293-FC42-AB34-522CDE17D5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0983" y="2845245"/>
            <a:ext cx="2160000" cy="2160000"/>
          </a:xfrm>
          <a:prstGeom prst="rect">
            <a:avLst/>
          </a:prstGeom>
        </p:spPr>
      </p:pic>
      <p:sp>
        <p:nvSpPr>
          <p:cNvPr id="67" name="텍스트상자 66">
            <a:extLst>
              <a:ext uri="{FF2B5EF4-FFF2-40B4-BE49-F238E27FC236}">
                <a16:creationId xmlns:a16="http://schemas.microsoft.com/office/drawing/2014/main" xmlns="" id="{A75DC841-9E97-7148-A2B9-CF6F747E5532}"/>
              </a:ext>
            </a:extLst>
          </p:cNvPr>
          <p:cNvSpPr txBox="1"/>
          <p:nvPr/>
        </p:nvSpPr>
        <p:spPr>
          <a:xfrm>
            <a:off x="7297980" y="1360175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1. </a:t>
            </a:r>
            <a:r>
              <a:rPr kumimoji="1" lang="ko-KR" altLang="en-US" dirty="0"/>
              <a:t>논문을 검수 받기 위해 </a:t>
            </a:r>
            <a:r>
              <a:rPr kumimoji="1" lang="ko-KR" altLang="en-US" b="1" dirty="0">
                <a:solidFill>
                  <a:srgbClr val="D36053"/>
                </a:solidFill>
              </a:rPr>
              <a:t>등록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8" name="텍스트상자 67">
            <a:extLst>
              <a:ext uri="{FF2B5EF4-FFF2-40B4-BE49-F238E27FC236}">
                <a16:creationId xmlns:a16="http://schemas.microsoft.com/office/drawing/2014/main" xmlns="" id="{6E62FF0A-E66F-F040-91D3-9DDF2A5A5F23}"/>
              </a:ext>
            </a:extLst>
          </p:cNvPr>
          <p:cNvSpPr txBox="1"/>
          <p:nvPr/>
        </p:nvSpPr>
        <p:spPr>
          <a:xfrm>
            <a:off x="7297980" y="2180932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어떤 사람이 논문에 </a:t>
            </a:r>
            <a:r>
              <a:rPr kumimoji="1" lang="ko-KR" altLang="en-US" b="1" dirty="0"/>
              <a:t>댓글</a:t>
            </a:r>
            <a:r>
              <a:rPr kumimoji="1" lang="ko-KR" altLang="en-US" dirty="0"/>
              <a:t>을 달고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   </a:t>
            </a:r>
            <a:r>
              <a:rPr kumimoji="1" lang="ko-KR" altLang="en-US" b="1" dirty="0"/>
              <a:t>의견을 표출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9" name="텍스트상자 68">
            <a:extLst>
              <a:ext uri="{FF2B5EF4-FFF2-40B4-BE49-F238E27FC236}">
                <a16:creationId xmlns:a16="http://schemas.microsoft.com/office/drawing/2014/main" xmlns="" id="{E67E7056-9EE6-A542-A333-E97457A74D0B}"/>
              </a:ext>
            </a:extLst>
          </p:cNvPr>
          <p:cNvSpPr txBox="1"/>
          <p:nvPr/>
        </p:nvSpPr>
        <p:spPr>
          <a:xfrm>
            <a:off x="7297979" y="3278452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3.</a:t>
            </a:r>
            <a:r>
              <a:rPr kumimoji="1" lang="ko-KR" altLang="en-US" b="1" dirty="0"/>
              <a:t> 새로운 버전</a:t>
            </a:r>
            <a:r>
              <a:rPr kumimoji="1" lang="ko-KR" altLang="en-US" dirty="0"/>
              <a:t>의 논문을 올립니다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70" name="텍스트상자 69">
            <a:extLst>
              <a:ext uri="{FF2B5EF4-FFF2-40B4-BE49-F238E27FC236}">
                <a16:creationId xmlns:a16="http://schemas.microsoft.com/office/drawing/2014/main" xmlns="" id="{C61B1D50-3058-8142-A597-B88799349382}"/>
              </a:ext>
            </a:extLst>
          </p:cNvPr>
          <p:cNvSpPr txBox="1"/>
          <p:nvPr/>
        </p:nvSpPr>
        <p:spPr>
          <a:xfrm>
            <a:off x="7297979" y="3942055"/>
            <a:ext cx="518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4.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이렇게 논문에 댓글로 검수를 받기를 </a:t>
            </a:r>
            <a:endParaRPr kumimoji="1" lang="en-US" altLang="ko-KR" dirty="0"/>
          </a:p>
          <a:p>
            <a:r>
              <a:rPr kumimoji="1" lang="ko-KR" altLang="en-US" dirty="0"/>
              <a:t>   반복하여 최소 </a:t>
            </a:r>
            <a:r>
              <a:rPr kumimoji="1" lang="en-US" altLang="ko-KR" dirty="0"/>
              <a:t>5</a:t>
            </a:r>
            <a:r>
              <a:rPr kumimoji="1" lang="ko-KR" altLang="en-US" dirty="0"/>
              <a:t>명에게 </a:t>
            </a:r>
            <a:r>
              <a:rPr kumimoji="1" lang="ko-KR" altLang="en-US" b="1" dirty="0"/>
              <a:t>검수를 받습니다</a:t>
            </a:r>
            <a:r>
              <a:rPr kumimoji="1" lang="en-US" altLang="ko-KR" b="1" dirty="0"/>
              <a:t>.</a:t>
            </a:r>
            <a:endParaRPr kumimoji="1" lang="ko-KR" altLang="en-US" b="1" dirty="0"/>
          </a:p>
        </p:txBody>
      </p:sp>
      <p:sp>
        <p:nvSpPr>
          <p:cNvPr id="71" name="텍스트상자 70">
            <a:extLst>
              <a:ext uri="{FF2B5EF4-FFF2-40B4-BE49-F238E27FC236}">
                <a16:creationId xmlns:a16="http://schemas.microsoft.com/office/drawing/2014/main" xmlns="" id="{E3C66941-8C89-424A-8B39-48EEB241B2E2}"/>
              </a:ext>
            </a:extLst>
          </p:cNvPr>
          <p:cNvSpPr txBox="1"/>
          <p:nvPr/>
        </p:nvSpPr>
        <p:spPr>
          <a:xfrm>
            <a:off x="7259968" y="5067458"/>
            <a:ext cx="477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5.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검수가 완료되면 해당 논문은 </a:t>
            </a:r>
            <a:r>
              <a:rPr kumimoji="1" lang="ko-KR" altLang="en-US" b="1" dirty="0"/>
              <a:t>정식 등재</a:t>
            </a:r>
            <a:r>
              <a:rPr kumimoji="1" lang="ko-KR" altLang="en-US" dirty="0"/>
              <a:t>가</a:t>
            </a:r>
            <a:endParaRPr kumimoji="1" lang="en-US" altLang="ko-KR" dirty="0"/>
          </a:p>
          <a:p>
            <a:r>
              <a:rPr kumimoji="1" lang="ko-KR" altLang="en-US" dirty="0"/>
              <a:t>   되며 </a:t>
            </a:r>
            <a:r>
              <a:rPr kumimoji="1" lang="ko-KR" altLang="en-US" b="1" dirty="0">
                <a:solidFill>
                  <a:srgbClr val="68B5A2"/>
                </a:solidFill>
              </a:rPr>
              <a:t>저작권을 보호</a:t>
            </a:r>
            <a:r>
              <a:rPr kumimoji="1" lang="ko-KR" altLang="en-US" dirty="0"/>
              <a:t>받을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61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57F57825-C895-2F4A-93F2-EC15E9A0834D}"/>
              </a:ext>
            </a:extLst>
          </p:cNvPr>
          <p:cNvSpPr txBox="1"/>
          <p:nvPr/>
        </p:nvSpPr>
        <p:spPr>
          <a:xfrm>
            <a:off x="236483" y="188072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 Journal </a:t>
            </a:r>
            <a:r>
              <a:rPr kumimoji="1" lang="ko-KR" altLang="en-US" sz="4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커뮤니티 예상 시나리오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AAE0A43-430B-914D-846A-A12A12D78655}"/>
              </a:ext>
            </a:extLst>
          </p:cNvPr>
          <p:cNvGrpSpPr/>
          <p:nvPr/>
        </p:nvGrpSpPr>
        <p:grpSpPr>
          <a:xfrm>
            <a:off x="288158" y="1119351"/>
            <a:ext cx="5900144" cy="3817509"/>
            <a:chOff x="288158" y="1119351"/>
            <a:chExt cx="5900144" cy="38175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89DA149B-AD8A-0D48-B39A-276FD777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9807" y="1119351"/>
              <a:ext cx="1835807" cy="18358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텍스트상자 7">
              <a:extLst>
                <a:ext uri="{FF2B5EF4-FFF2-40B4-BE49-F238E27FC236}">
                  <a16:creationId xmlns:a16="http://schemas.microsoft.com/office/drawing/2014/main" xmlns="" id="{A9C8F41F-C2C8-3949-B78A-323F5CC934A6}"/>
                </a:ext>
              </a:extLst>
            </p:cNvPr>
            <p:cNvSpPr txBox="1"/>
            <p:nvPr/>
          </p:nvSpPr>
          <p:spPr>
            <a:xfrm>
              <a:off x="288158" y="3178551"/>
              <a:ext cx="5439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i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” 프로젝트에 참고 할 만한 논문을 찾아주세요</a:t>
              </a:r>
              <a:r>
                <a:rPr kumimoji="1" lang="en-US" altLang="ko-KR" sz="2000" i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r>
                <a:rPr kumimoji="1" lang="ko-KR" altLang="en-US" sz="2000" i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en-US" altLang="ko-KR" sz="2000" i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“</a:t>
              </a:r>
              <a:endParaRPr kumimoji="1" lang="ko-KR" altLang="en-US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1" name="위로 굽은 화살표[B] 10">
              <a:extLst>
                <a:ext uri="{FF2B5EF4-FFF2-40B4-BE49-F238E27FC236}">
                  <a16:creationId xmlns:a16="http://schemas.microsoft.com/office/drawing/2014/main" xmlns="" id="{B16CD432-58EA-4A49-852B-9B31A03D05F0}"/>
                </a:ext>
              </a:extLst>
            </p:cNvPr>
            <p:cNvSpPr/>
            <p:nvPr/>
          </p:nvSpPr>
          <p:spPr>
            <a:xfrm rot="5400000">
              <a:off x="964286" y="4340938"/>
              <a:ext cx="531238" cy="375365"/>
            </a:xfrm>
            <a:prstGeom prst="bentUpArrow">
              <a:avLst/>
            </a:prstGeom>
            <a:solidFill>
              <a:srgbClr val="518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텍스트상자 11">
              <a:extLst>
                <a:ext uri="{FF2B5EF4-FFF2-40B4-BE49-F238E27FC236}">
                  <a16:creationId xmlns:a16="http://schemas.microsoft.com/office/drawing/2014/main" xmlns="" id="{2D29A8AD-8A6B-4943-AA2F-246AF4B92843}"/>
                </a:ext>
              </a:extLst>
            </p:cNvPr>
            <p:cNvSpPr txBox="1"/>
            <p:nvPr/>
          </p:nvSpPr>
          <p:spPr>
            <a:xfrm>
              <a:off x="1801015" y="4228974"/>
              <a:ext cx="43872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질문자에 의해 </a:t>
              </a:r>
              <a:r>
                <a:rPr kumimoji="1"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답변이 채택</a:t>
              </a:r>
              <a:r>
                <a:rPr kumimoji="1"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되면 </a:t>
              </a:r>
              <a:endPara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kumimoji="1"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답변자는 </a:t>
              </a:r>
              <a:r>
                <a:rPr kumimoji="1"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'</a:t>
              </a:r>
              <a:r>
                <a:rPr kumimoji="1"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명성</a:t>
              </a:r>
              <a:r>
                <a:rPr kumimoji="1"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’</a:t>
              </a:r>
              <a:r>
                <a:rPr kumimoji="1"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을 쌓아 올릴 수 있다</a:t>
              </a:r>
              <a:r>
                <a:rPr kumimoji="1"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r>
                <a:rPr kumimoji="1"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kumimoji="1"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B67CE364-B4B0-5A47-B321-57BDB6EBED7C}"/>
              </a:ext>
            </a:extLst>
          </p:cNvPr>
          <p:cNvGrpSpPr/>
          <p:nvPr/>
        </p:nvGrpSpPr>
        <p:grpSpPr>
          <a:xfrm>
            <a:off x="5896303" y="1119351"/>
            <a:ext cx="6228547" cy="4749434"/>
            <a:chOff x="5896303" y="1119351"/>
            <a:chExt cx="6228547" cy="4749434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xmlns="" id="{E2999335-0A14-A04C-A610-E10C2BBD4137}"/>
                </a:ext>
              </a:extLst>
            </p:cNvPr>
            <p:cNvCxnSpPr>
              <a:cxnSpLocks/>
            </p:cNvCxnSpPr>
            <p:nvPr/>
          </p:nvCxnSpPr>
          <p:spPr>
            <a:xfrm>
              <a:off x="5896303" y="1119351"/>
              <a:ext cx="0" cy="47494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9A574704-0A36-E64E-9D4F-FF5A72AD62C0}"/>
                </a:ext>
              </a:extLst>
            </p:cNvPr>
            <p:cNvGrpSpPr/>
            <p:nvPr/>
          </p:nvGrpSpPr>
          <p:grpSpPr>
            <a:xfrm>
              <a:off x="6554074" y="1119351"/>
              <a:ext cx="5570776" cy="4125285"/>
              <a:chOff x="6554074" y="1119351"/>
              <a:chExt cx="5570776" cy="412528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428763CD-DF61-BE4B-902A-5A1D44E1B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5723" y="1119351"/>
                <a:ext cx="1835807" cy="18358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텍스트상자 9">
                <a:extLst>
                  <a:ext uri="{FF2B5EF4-FFF2-40B4-BE49-F238E27FC236}">
                    <a16:creationId xmlns:a16="http://schemas.microsoft.com/office/drawing/2014/main" xmlns="" id="{42330793-24DE-3C4F-B9CA-9FC118736BE1}"/>
                  </a:ext>
                </a:extLst>
              </p:cNvPr>
              <p:cNvSpPr txBox="1"/>
              <p:nvPr/>
            </p:nvSpPr>
            <p:spPr>
              <a:xfrm>
                <a:off x="6554074" y="3178551"/>
                <a:ext cx="54391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”</a:t>
                </a:r>
                <a:r>
                  <a:rPr kumimoji="1" lang="en-US" altLang="ko-KR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kumimoji="1" lang="ko-KR" altLang="en-US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이 부분에 문제가 있는 것 같습니다</a:t>
                </a:r>
                <a:r>
                  <a:rPr kumimoji="1" lang="en-US" altLang="ko-KR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.</a:t>
                </a:r>
                <a:r>
                  <a:rPr kumimoji="1" lang="ko-KR" altLang="en-US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R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“</a:t>
                </a:r>
                <a:endParaRPr kumimoji="1" lang="ko-KR" altLang="en-US" sz="2000" i="1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4" name="위로 굽은 화살표[B] 13">
                <a:extLst>
                  <a:ext uri="{FF2B5EF4-FFF2-40B4-BE49-F238E27FC236}">
                    <a16:creationId xmlns:a16="http://schemas.microsoft.com/office/drawing/2014/main" xmlns="" id="{873FB67F-213A-DB47-BB9E-5B4519E8A7A2}"/>
                  </a:ext>
                </a:extLst>
              </p:cNvPr>
              <p:cNvSpPr/>
              <p:nvPr/>
            </p:nvSpPr>
            <p:spPr>
              <a:xfrm rot="5400000">
                <a:off x="7161157" y="4334052"/>
                <a:ext cx="531238" cy="375365"/>
              </a:xfrm>
              <a:prstGeom prst="bentUpArrow">
                <a:avLst/>
              </a:prstGeom>
              <a:solidFill>
                <a:srgbClr val="518E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텍스트상자 14">
                <a:extLst>
                  <a:ext uri="{FF2B5EF4-FFF2-40B4-BE49-F238E27FC236}">
                    <a16:creationId xmlns:a16="http://schemas.microsoft.com/office/drawing/2014/main" xmlns="" id="{9779047B-98A7-5844-9017-3F4FF51DA261}"/>
                  </a:ext>
                </a:extLst>
              </p:cNvPr>
              <p:cNvSpPr txBox="1"/>
              <p:nvPr/>
            </p:nvSpPr>
            <p:spPr>
              <a:xfrm>
                <a:off x="7737563" y="3921197"/>
                <a:ext cx="438728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논문의 검수를 사용자들이 </a:t>
                </a:r>
                <a:r>
                  <a:rPr kumimoji="1" lang="ko-KR" altLang="en-US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직접 참가</a:t>
                </a:r>
                <a:r>
                  <a:rPr kumimoji="1"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하고</a:t>
                </a:r>
                <a:endParaRPr kumimoji="1"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r>
                  <a:rPr kumimoji="1"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수정을 도와준다</a:t>
                </a:r>
                <a:r>
                  <a:rPr kumimoji="1" lang="en-US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.</a:t>
                </a:r>
              </a:p>
              <a:p>
                <a:r>
                  <a:rPr kumimoji="1" lang="ko-KR" altLang="en-US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논문의 검수에 참가하면 </a:t>
                </a:r>
                <a: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‘</a:t>
                </a:r>
                <a:r>
                  <a:rPr kumimoji="1" lang="ko-KR" altLang="en-US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명성</a:t>
                </a:r>
                <a: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’</a:t>
                </a:r>
                <a:r>
                  <a:rPr kumimoji="1" lang="ko-KR" altLang="en-US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을 쌓을 수 있다</a:t>
                </a:r>
                <a: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.</a:t>
                </a:r>
                <a:endParaRPr kumimoji="1"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sp>
        <p:nvSpPr>
          <p:cNvPr id="17" name="텍스트상자 16">
            <a:extLst>
              <a:ext uri="{FF2B5EF4-FFF2-40B4-BE49-F238E27FC236}">
                <a16:creationId xmlns:a16="http://schemas.microsoft.com/office/drawing/2014/main" xmlns="" id="{5E714191-F4D5-AF48-992B-4A75A9BAA750}"/>
              </a:ext>
            </a:extLst>
          </p:cNvPr>
          <p:cNvSpPr txBox="1"/>
          <p:nvPr/>
        </p:nvSpPr>
        <p:spPr>
          <a:xfrm>
            <a:off x="814647" y="6005832"/>
            <a:ext cx="1117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‘</a:t>
            </a:r>
            <a:r>
              <a:rPr kumimoji="1" lang="ko-KR" altLang="en-US" b="1" dirty="0"/>
              <a:t>명성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을 일정 이상 얻게 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</a:t>
            </a:r>
            <a:r>
              <a:rPr kumimoji="1" lang="ko-KR" altLang="en-US" b="1" dirty="0" err="1">
                <a:highlight>
                  <a:srgbClr val="FFFF00"/>
                </a:highlight>
              </a:rPr>
              <a:t>뱃지</a:t>
            </a:r>
            <a:r>
              <a:rPr kumimoji="1" lang="en-US" altLang="ko-KR" b="1" dirty="0"/>
              <a:t>’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부여 받게 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</a:t>
            </a:r>
            <a:r>
              <a:rPr kumimoji="1" lang="ko-KR" altLang="en-US" b="1" dirty="0">
                <a:highlight>
                  <a:srgbClr val="FFFF00"/>
                </a:highlight>
              </a:rPr>
              <a:t>좀 더 공신력을 </a:t>
            </a:r>
            <a:r>
              <a:rPr kumimoji="1" lang="ko-KR" altLang="en-US" b="1" dirty="0"/>
              <a:t>가진 사람으로 표현된다</a:t>
            </a:r>
            <a:r>
              <a:rPr kumimoji="1" lang="en-US" altLang="ko-KR" b="1" dirty="0"/>
              <a:t>.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0127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57F57825-C895-2F4A-93F2-EC15E9A0834D}"/>
              </a:ext>
            </a:extLst>
          </p:cNvPr>
          <p:cNvSpPr txBox="1"/>
          <p:nvPr/>
        </p:nvSpPr>
        <p:spPr>
          <a:xfrm>
            <a:off x="383132" y="231204"/>
            <a:ext cx="3272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 목표 기능</a:t>
            </a:r>
            <a:endParaRPr kumimoji="1" lang="ko-KR" altLang="en-US" sz="28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945182" y="1399259"/>
            <a:ext cx="2135984" cy="1866491"/>
            <a:chOff x="1945182" y="1399259"/>
            <a:chExt cx="2135984" cy="18664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2E074631-AD03-FC49-9563-A1C7AC9D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000" y="1399259"/>
              <a:ext cx="1284347" cy="1284347"/>
            </a:xfrm>
            <a:prstGeom prst="rect">
              <a:avLst/>
            </a:prstGeom>
          </p:spPr>
        </p:pic>
        <p:sp>
          <p:nvSpPr>
            <p:cNvPr id="11" name="텍스트상자 3">
              <a:extLst>
                <a:ext uri="{FF2B5EF4-FFF2-40B4-BE49-F238E27FC236}">
                  <a16:creationId xmlns:a16="http://schemas.microsoft.com/office/drawing/2014/main" xmlns="" id="{57F57825-C895-2F4A-93F2-EC15E9A0834D}"/>
                </a:ext>
              </a:extLst>
            </p:cNvPr>
            <p:cNvSpPr txBox="1"/>
            <p:nvPr/>
          </p:nvSpPr>
          <p:spPr>
            <a:xfrm>
              <a:off x="1945182" y="2865640"/>
              <a:ext cx="2135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1.</a:t>
              </a:r>
              <a:r>
                <a:rPr kumimoji="1" lang="ko-KR" altLang="en-US" sz="2000" b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간편한 회원가입</a:t>
              </a:r>
              <a:endPara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684808" y="1106728"/>
            <a:ext cx="5310252" cy="2237853"/>
            <a:chOff x="5684808" y="1106728"/>
            <a:chExt cx="5310252" cy="2237853"/>
          </a:xfrm>
        </p:grpSpPr>
        <p:grpSp>
          <p:nvGrpSpPr>
            <p:cNvPr id="6" name="그룹 5"/>
            <p:cNvGrpSpPr/>
            <p:nvPr/>
          </p:nvGrpSpPr>
          <p:grpSpPr>
            <a:xfrm>
              <a:off x="5684808" y="1106728"/>
              <a:ext cx="5310252" cy="1832383"/>
              <a:chOff x="1028383" y="1434674"/>
              <a:chExt cx="11163617" cy="385217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xmlns="" id="{0AC8D708-94B6-F449-93A9-5D71646351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8383" y="1434674"/>
                <a:ext cx="3086699" cy="3852174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3055" y="1514947"/>
                <a:ext cx="6948945" cy="369162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9495" y="3008712"/>
                <a:ext cx="868504" cy="864644"/>
              </a:xfrm>
              <a:prstGeom prst="rect">
                <a:avLst/>
              </a:prstGeom>
            </p:spPr>
          </p:pic>
        </p:grpSp>
        <p:sp>
          <p:nvSpPr>
            <p:cNvPr id="12" name="텍스트상자 3">
              <a:extLst>
                <a:ext uri="{FF2B5EF4-FFF2-40B4-BE49-F238E27FC236}">
                  <a16:creationId xmlns:a16="http://schemas.microsoft.com/office/drawing/2014/main" xmlns="" id="{57F57825-C895-2F4A-93F2-EC15E9A0834D}"/>
                </a:ext>
              </a:extLst>
            </p:cNvPr>
            <p:cNvSpPr txBox="1"/>
            <p:nvPr/>
          </p:nvSpPr>
          <p:spPr>
            <a:xfrm>
              <a:off x="7359712" y="2944471"/>
              <a:ext cx="2310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2</a:t>
              </a:r>
              <a:r>
                <a:rPr kumimoji="1" lang="en-US" altLang="ko-KR" sz="2000" b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r>
                <a:rPr kumimoji="1" lang="ko-KR" altLang="en-US" sz="2000" b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논문 등록 및 검수</a:t>
              </a:r>
              <a:endPara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00662" y="3683478"/>
            <a:ext cx="4002657" cy="2729443"/>
            <a:chOff x="1000662" y="3683478"/>
            <a:chExt cx="4002657" cy="272944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rcRect l="5220" t="21757" r="5134" b="27242"/>
            <a:stretch/>
          </p:blipFill>
          <p:spPr>
            <a:xfrm>
              <a:off x="1000662" y="3683478"/>
              <a:ext cx="4002657" cy="227717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0AC8D708-94B6-F449-93A9-5D7164635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2035" y="3917142"/>
              <a:ext cx="794883" cy="99200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0AC8D708-94B6-F449-93A9-5D7164635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6070" y="4613829"/>
              <a:ext cx="794883" cy="99200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0AC8D708-94B6-F449-93A9-5D7164635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3174" y="3917142"/>
              <a:ext cx="794883" cy="99200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0AC8D708-94B6-F449-93A9-5D7164635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2417" y="4613829"/>
              <a:ext cx="794883" cy="992007"/>
            </a:xfrm>
            <a:prstGeom prst="rect">
              <a:avLst/>
            </a:prstGeom>
          </p:spPr>
        </p:pic>
        <p:sp>
          <p:nvSpPr>
            <p:cNvPr id="17" name="텍스트상자 3">
              <a:extLst>
                <a:ext uri="{FF2B5EF4-FFF2-40B4-BE49-F238E27FC236}">
                  <a16:creationId xmlns:a16="http://schemas.microsoft.com/office/drawing/2014/main" xmlns="" id="{57F57825-C895-2F4A-93F2-EC15E9A0834D}"/>
                </a:ext>
              </a:extLst>
            </p:cNvPr>
            <p:cNvSpPr txBox="1"/>
            <p:nvPr/>
          </p:nvSpPr>
          <p:spPr>
            <a:xfrm>
              <a:off x="1857689" y="6012811"/>
              <a:ext cx="2310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3.</a:t>
              </a:r>
              <a:r>
                <a:rPr kumimoji="1" lang="ko-KR" altLang="en-US" sz="2000" b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논문 열람 게시판</a:t>
              </a:r>
              <a:endPara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66275" y="3792457"/>
            <a:ext cx="2434317" cy="2498051"/>
            <a:chOff x="7566275" y="3792457"/>
            <a:chExt cx="2434317" cy="249805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6275" y="3792457"/>
              <a:ext cx="2059214" cy="2059214"/>
            </a:xfrm>
            <a:prstGeom prst="rect">
              <a:avLst/>
            </a:prstGeom>
          </p:spPr>
        </p:pic>
        <p:sp>
          <p:nvSpPr>
            <p:cNvPr id="19" name="텍스트상자 3">
              <a:extLst>
                <a:ext uri="{FF2B5EF4-FFF2-40B4-BE49-F238E27FC236}">
                  <a16:creationId xmlns:a16="http://schemas.microsoft.com/office/drawing/2014/main" xmlns="" id="{57F57825-C895-2F4A-93F2-EC15E9A0834D}"/>
                </a:ext>
              </a:extLst>
            </p:cNvPr>
            <p:cNvSpPr txBox="1"/>
            <p:nvPr/>
          </p:nvSpPr>
          <p:spPr>
            <a:xfrm>
              <a:off x="7689622" y="5890398"/>
              <a:ext cx="2310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4</a:t>
              </a:r>
              <a:r>
                <a:rPr kumimoji="1" lang="en-US" altLang="ko-KR" sz="2000" b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r>
                <a:rPr kumimoji="1" lang="ko-KR" altLang="en-US" sz="2000" b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커뮤니티 기능</a:t>
              </a:r>
              <a:endPara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5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상자 3">
            <a:extLst>
              <a:ext uri="{FF2B5EF4-FFF2-40B4-BE49-F238E27FC236}">
                <a16:creationId xmlns:a16="http://schemas.microsoft.com/office/drawing/2014/main" xmlns="" id="{57F57825-C895-2F4A-93F2-EC15E9A0834D}"/>
              </a:ext>
            </a:extLst>
          </p:cNvPr>
          <p:cNvSpPr txBox="1"/>
          <p:nvPr/>
        </p:nvSpPr>
        <p:spPr>
          <a:xfrm>
            <a:off x="315755" y="250455"/>
            <a:ext cx="427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 서비스 구현 </a:t>
            </a:r>
            <a:r>
              <a:rPr kumimoji="1" lang="mr-IN" altLang="ko-KR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Frontend</a:t>
            </a:r>
            <a:endParaRPr kumimoji="1" lang="ko-KR" altLang="en-US" sz="28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화면녹화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6912" y="914400"/>
            <a:ext cx="950976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1716106" y="1054976"/>
            <a:ext cx="8097557" cy="1710488"/>
            <a:chOff x="2038074" y="569007"/>
            <a:chExt cx="8097557" cy="1710488"/>
          </a:xfrm>
        </p:grpSpPr>
        <p:grpSp>
          <p:nvGrpSpPr>
            <p:cNvPr id="7" name="그룹 6"/>
            <p:cNvGrpSpPr/>
            <p:nvPr/>
          </p:nvGrpSpPr>
          <p:grpSpPr>
            <a:xfrm>
              <a:off x="2038074" y="569007"/>
              <a:ext cx="1791820" cy="1710488"/>
              <a:chOff x="3578116" y="655633"/>
              <a:chExt cx="1791820" cy="1710488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8116" y="655633"/>
                <a:ext cx="1710488" cy="1710488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0729" y="1029760"/>
                <a:ext cx="1159207" cy="652054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68" y="1773911"/>
                <a:ext cx="921216" cy="197640"/>
              </a:xfrm>
              <a:prstGeom prst="rect">
                <a:avLst/>
              </a:prstGeom>
            </p:spPr>
          </p:pic>
        </p:grpSp>
        <p:sp>
          <p:nvSpPr>
            <p:cNvPr id="23" name="텍스트상자 7">
              <a:extLst>
                <a:ext uri="{FF2B5EF4-FFF2-40B4-BE49-F238E27FC236}">
                  <a16:creationId xmlns:a16="http://schemas.microsoft.com/office/drawing/2014/main" xmlns="" id="{A9C8F41F-C2C8-3949-B78A-323F5CC934A6}"/>
                </a:ext>
              </a:extLst>
            </p:cNvPr>
            <p:cNvSpPr txBox="1"/>
            <p:nvPr/>
          </p:nvSpPr>
          <p:spPr>
            <a:xfrm>
              <a:off x="4696528" y="1181196"/>
              <a:ext cx="5439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AWS</a:t>
              </a:r>
              <a:r>
                <a:rPr kumimoji="1" lang="ko-KR" altLang="en-US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 이용하여 </a:t>
              </a:r>
              <a:r>
                <a:rPr kumimoji="1" lang="en-US" altLang="ko-KR" sz="2000" i="1" dirty="0" err="1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NginX</a:t>
              </a:r>
              <a:r>
                <a:rPr kumimoji="1" lang="ko-KR" altLang="en-US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웹서버 환경 구축</a:t>
              </a:r>
              <a:endParaRPr kumimoji="1" lang="ko-KR" altLang="en-US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25782" y="2884911"/>
            <a:ext cx="10394446" cy="1731272"/>
            <a:chOff x="364284" y="2639727"/>
            <a:chExt cx="10394446" cy="1731272"/>
          </a:xfrm>
        </p:grpSpPr>
        <p:grpSp>
          <p:nvGrpSpPr>
            <p:cNvPr id="22" name="그룹 21"/>
            <p:cNvGrpSpPr/>
            <p:nvPr/>
          </p:nvGrpSpPr>
          <p:grpSpPr>
            <a:xfrm>
              <a:off x="6083167" y="2639727"/>
              <a:ext cx="4675563" cy="1731272"/>
              <a:chOff x="2675437" y="1416314"/>
              <a:chExt cx="5773228" cy="213771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5437" y="1904099"/>
                <a:ext cx="1649931" cy="1649931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8734" y="1904099"/>
                <a:ext cx="1649931" cy="1649931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>
                <a:off x="4772337" y="2940820"/>
                <a:ext cx="1607419" cy="0"/>
              </a:xfrm>
              <a:prstGeom prst="straightConnector1">
                <a:avLst/>
              </a:prstGeom>
              <a:ln w="31750">
                <a:solidFill>
                  <a:srgbClr val="EE71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H="1">
                <a:off x="4762711" y="3119388"/>
                <a:ext cx="1617045" cy="0"/>
              </a:xfrm>
              <a:prstGeom prst="straightConnector1">
                <a:avLst/>
              </a:prstGeom>
              <a:ln w="31750">
                <a:solidFill>
                  <a:srgbClr val="EE71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0404" y="1416314"/>
                <a:ext cx="1772868" cy="1636295"/>
              </a:xfrm>
              <a:prstGeom prst="rect">
                <a:avLst/>
              </a:prstGeom>
            </p:spPr>
          </p:pic>
        </p:grpSp>
        <p:sp>
          <p:nvSpPr>
            <p:cNvPr id="24" name="텍스트상자 7">
              <a:extLst>
                <a:ext uri="{FF2B5EF4-FFF2-40B4-BE49-F238E27FC236}">
                  <a16:creationId xmlns:a16="http://schemas.microsoft.com/office/drawing/2014/main" xmlns="" id="{A9C8F41F-C2C8-3949-B78A-323F5CC934A6}"/>
                </a:ext>
              </a:extLst>
            </p:cNvPr>
            <p:cNvSpPr txBox="1"/>
            <p:nvPr/>
          </p:nvSpPr>
          <p:spPr>
            <a:xfrm>
              <a:off x="364284" y="3257845"/>
              <a:ext cx="54391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Python</a:t>
              </a:r>
              <a:r>
                <a:rPr kumimoji="1" lang="ko-KR" altLang="en-US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을 이용하여  웹 페이지간의 데이터 전송</a:t>
              </a:r>
              <a:endParaRPr kumimoji="1" lang="en-US" altLang="ko-KR" sz="2000" i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kumimoji="1" lang="ko-KR" altLang="en-US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기본 구조 완성</a:t>
              </a:r>
              <a:endParaRPr kumimoji="1" lang="ko-KR" altLang="en-US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085553" y="5312391"/>
            <a:ext cx="7809249" cy="936625"/>
            <a:chOff x="2689937" y="5126595"/>
            <a:chExt cx="7809249" cy="936625"/>
          </a:xfrm>
        </p:grpSpPr>
        <p:sp>
          <p:nvSpPr>
            <p:cNvPr id="27" name="텍스트상자 7">
              <a:extLst>
                <a:ext uri="{FF2B5EF4-FFF2-40B4-BE49-F238E27FC236}">
                  <a16:creationId xmlns:a16="http://schemas.microsoft.com/office/drawing/2014/main" xmlns="" id="{A9C8F41F-C2C8-3949-B78A-323F5CC934A6}"/>
                </a:ext>
              </a:extLst>
            </p:cNvPr>
            <p:cNvSpPr txBox="1"/>
            <p:nvPr/>
          </p:nvSpPr>
          <p:spPr>
            <a:xfrm>
              <a:off x="4696528" y="5394852"/>
              <a:ext cx="58026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OAuth</a:t>
              </a:r>
              <a:r>
                <a:rPr kumimoji="1" lang="ko-KR" altLang="en-US" sz="2000" i="1" dirty="0" smtClean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 이용하여 구글 계정으로 간편하게 로그인 가능</a:t>
              </a:r>
              <a:endParaRPr kumimoji="1" lang="ko-KR" altLang="en-US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2E074631-AD03-FC49-9563-A1C7AC9D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9937" y="5126595"/>
              <a:ext cx="936625" cy="936625"/>
            </a:xfrm>
            <a:prstGeom prst="rect">
              <a:avLst/>
            </a:prstGeom>
          </p:spPr>
        </p:pic>
      </p:grpSp>
      <p:sp>
        <p:nvSpPr>
          <p:cNvPr id="30" name="텍스트상자 3">
            <a:extLst>
              <a:ext uri="{FF2B5EF4-FFF2-40B4-BE49-F238E27FC236}">
                <a16:creationId xmlns:a16="http://schemas.microsoft.com/office/drawing/2014/main" xmlns="" id="{57F57825-C895-2F4A-93F2-EC15E9A0834D}"/>
              </a:ext>
            </a:extLst>
          </p:cNvPr>
          <p:cNvSpPr txBox="1"/>
          <p:nvPr/>
        </p:nvSpPr>
        <p:spPr>
          <a:xfrm>
            <a:off x="357505" y="254322"/>
            <a:ext cx="3991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 서비스 구현 </a:t>
            </a:r>
            <a:r>
              <a:rPr kumimoji="1" lang="en-US" altLang="ko-KR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Backend</a:t>
            </a:r>
            <a:endParaRPr kumimoji="1" lang="ko-KR" altLang="en-US" sz="28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81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3">
            <a:extLst>
              <a:ext uri="{FF2B5EF4-FFF2-40B4-BE49-F238E27FC236}">
                <a16:creationId xmlns:a16="http://schemas.microsoft.com/office/drawing/2014/main" xmlns="" id="{57F57825-C895-2F4A-93F2-EC15E9A0834D}"/>
              </a:ext>
            </a:extLst>
          </p:cNvPr>
          <p:cNvSpPr txBox="1"/>
          <p:nvPr/>
        </p:nvSpPr>
        <p:spPr>
          <a:xfrm>
            <a:off x="357505" y="254322"/>
            <a:ext cx="3991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Block Chain</a:t>
            </a:r>
            <a:endParaRPr kumimoji="1" lang="ko-KR" altLang="en-US" sz="28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46" y="2640372"/>
            <a:ext cx="1526672" cy="152667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97767" y="879276"/>
            <a:ext cx="9705573" cy="5361505"/>
            <a:chOff x="680373" y="1140534"/>
            <a:chExt cx="9705573" cy="536150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173" b="24479"/>
            <a:stretch/>
          </p:blipFill>
          <p:spPr>
            <a:xfrm>
              <a:off x="680373" y="3387303"/>
              <a:ext cx="2879626" cy="122403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4849" y="2989663"/>
              <a:ext cx="2185775" cy="122403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5317" y="1544812"/>
              <a:ext cx="2294682" cy="129075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313" y="1140534"/>
              <a:ext cx="1722683" cy="127386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2424" y="5111329"/>
              <a:ext cx="2063870" cy="116036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4446" y="4915538"/>
              <a:ext cx="3650260" cy="1356152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4359" y="1283428"/>
              <a:ext cx="3426623" cy="142151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0"/>
            <a:srcRect l="21027" t="2641" r="19743" b="6059"/>
            <a:stretch/>
          </p:blipFill>
          <p:spPr>
            <a:xfrm>
              <a:off x="8619237" y="4685189"/>
              <a:ext cx="1766709" cy="1816850"/>
            </a:xfrm>
            <a:prstGeom prst="rect">
              <a:avLst/>
            </a:prstGeom>
          </p:spPr>
        </p:pic>
      </p:grpSp>
      <p:sp>
        <p:nvSpPr>
          <p:cNvPr id="20" name="텍스트 상자 19"/>
          <p:cNvSpPr txBox="1"/>
          <p:nvPr/>
        </p:nvSpPr>
        <p:spPr>
          <a:xfrm>
            <a:off x="5647391" y="2456468"/>
            <a:ext cx="223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/>
              <a:t>Infinite</a:t>
            </a:r>
            <a:r>
              <a:rPr kumimoji="1" lang="ko-KR" altLang="en-US" sz="2400" b="1" dirty="0" smtClean="0"/>
              <a:t> </a:t>
            </a:r>
            <a:r>
              <a:rPr kumimoji="1" lang="en-US" altLang="ko-KR" sz="2400" b="1" dirty="0" smtClean="0"/>
              <a:t>Study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357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702</Words>
  <Application>Microsoft Macintosh PowerPoint</Application>
  <PresentationFormat>와이드스크린</PresentationFormat>
  <Paragraphs>173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Apple SD Gothic Neo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(컴퓨터공학부)엄형근</dc:creator>
  <cp:lastModifiedBy>(컴퓨터공학부)엄형근</cp:lastModifiedBy>
  <cp:revision>28</cp:revision>
  <dcterms:created xsi:type="dcterms:W3CDTF">2018-04-12T09:51:43Z</dcterms:created>
  <dcterms:modified xsi:type="dcterms:W3CDTF">2018-04-12T14:56:37Z</dcterms:modified>
</cp:coreProperties>
</file>